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7" r:id="rId7"/>
    <p:sldId id="261" r:id="rId8"/>
    <p:sldId id="262" r:id="rId9"/>
    <p:sldId id="268" r:id="rId10"/>
    <p:sldId id="263" r:id="rId11"/>
    <p:sldId id="264" r:id="rId12"/>
    <p:sldId id="265" r:id="rId13"/>
  </p:sldIdLst>
  <p:sldSz cx="12192000" cy="6858000"/>
  <p:notesSz cx="6858000" cy="9144000"/>
  <p:embeddedFontLst>
    <p:embeddedFont>
      <p:font typeface="Fira Sans Extra Condensed Medium" panose="020B0604020202020204" charset="0"/>
      <p:regular r:id="rId15"/>
      <p:bold r:id="rId16"/>
      <p:italic r:id="rId17"/>
      <p:boldItalic r:id="rId18"/>
    </p:embeddedFont>
    <p:embeddedFont>
      <p:font typeface="Montserrat" panose="00000500000000000000" pitchFamily="2" charset="0"/>
      <p:regular r:id="rId19"/>
      <p:bold r:id="rId20"/>
      <p:italic r:id="rId21"/>
      <p:boldItalic r:id="rId22"/>
    </p:embeddedFont>
    <p:embeddedFont>
      <p:font typeface="Montserrat Medium" panose="00000600000000000000" pitchFamily="2" charset="0"/>
      <p:regular r:id="rId23"/>
      <p:bold r:id="rId24"/>
      <p:italic r:id="rId25"/>
      <p:boldItalic r:id="rId26"/>
    </p:embeddedFont>
    <p:embeddedFont>
      <p:font typeface="Roboto" panose="02000000000000000000" pitchFamily="2" charset="0"/>
      <p:regular r:id="rId27"/>
      <p:bold r:id="rId28"/>
      <p:italic r:id="rId29"/>
      <p:boldItalic r:id="rId30"/>
    </p:embeddedFont>
    <p:embeddedFont>
      <p:font typeface="Verdana" panose="020B0604030504040204"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5" roundtripDataSignature="AMtx7miUpjnUhmk9ab6UjqOR6gIQT8wVH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tableStyles" Target="tableStyles.xml"/><Relationship Id="rId21" Type="http://schemas.openxmlformats.org/officeDocument/2006/relationships/font" Target="fonts/font7.fntdata"/><Relationship Id="rId34" Type="http://schemas.openxmlformats.org/officeDocument/2006/relationships/font" Target="fonts/font2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 name="Google Shape;9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8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0" name="Google Shape;300;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1" name="Google Shape;111;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8" name="Google Shape;14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7" name="Google Shape;16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5" name="Google Shape;28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 name="Google Shape;29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Vertical Title and Text">
  <p:cSld name="1_Vertical Title and Text">
    <p:spTree>
      <p:nvGrpSpPr>
        <p:cNvPr id="1" name="Shape 24"/>
        <p:cNvGrpSpPr/>
        <p:nvPr/>
      </p:nvGrpSpPr>
      <p:grpSpPr>
        <a:xfrm>
          <a:off x="0" y="0"/>
          <a:ext cx="0" cy="0"/>
          <a:chOff x="0" y="0"/>
          <a:chExt cx="0" cy="0"/>
        </a:xfrm>
      </p:grpSpPr>
      <p:sp>
        <p:nvSpPr>
          <p:cNvPr id="25" name="Google Shape;25;p39"/>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6" name="Google Shape;26;p39"/>
          <p:cNvSpPr txBox="1">
            <a:spLocks noGrp="1"/>
          </p:cNvSpPr>
          <p:nvPr>
            <p:ph type="body" idx="1"/>
          </p:nvPr>
        </p:nvSpPr>
        <p:spPr>
          <a:xfrm>
            <a:off x="535709" y="832043"/>
            <a:ext cx="11111346" cy="5344920"/>
          </a:xfrm>
          <a:prstGeom prst="rect">
            <a:avLst/>
          </a:prstGeom>
          <a:noFill/>
          <a:ln>
            <a:noFill/>
          </a:ln>
        </p:spPr>
        <p:txBody>
          <a:bodyPr spcFirstLastPara="1" wrap="square" lIns="91425" tIns="45700" rIns="91425" bIns="45700" anchor="t" anchorCtr="0">
            <a:norm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7"/>
        <p:cNvGrpSpPr/>
        <p:nvPr/>
      </p:nvGrpSpPr>
      <p:grpSpPr>
        <a:xfrm>
          <a:off x="0" y="0"/>
          <a:ext cx="0" cy="0"/>
          <a:chOff x="0" y="0"/>
          <a:chExt cx="0" cy="0"/>
        </a:xfrm>
      </p:grpSpPr>
      <p:sp>
        <p:nvSpPr>
          <p:cNvPr id="78" name="Google Shape;78;p7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1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 name="Google Shape;79;p7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7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7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74"/>
          <p:cNvSpPr txBox="1">
            <a:spLocks noGrp="1"/>
          </p:cNvSpPr>
          <p:nvPr>
            <p:ph type="sldNum" idx="12"/>
          </p:nvPr>
        </p:nvSpPr>
        <p:spPr>
          <a:xfrm>
            <a:off x="9448800" y="647613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3"/>
        <p:cNvGrpSpPr/>
        <p:nvPr/>
      </p:nvGrpSpPr>
      <p:grpSpPr>
        <a:xfrm>
          <a:off x="0" y="0"/>
          <a:ext cx="0" cy="0"/>
          <a:chOff x="0" y="0"/>
          <a:chExt cx="0" cy="0"/>
        </a:xfrm>
      </p:grpSpPr>
      <p:sp>
        <p:nvSpPr>
          <p:cNvPr id="84" name="Google Shape;84;p7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1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5" name="Google Shape;85;p7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7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7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75"/>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7"/>
        <p:cNvGrpSpPr/>
        <p:nvPr/>
      </p:nvGrpSpPr>
      <p:grpSpPr>
        <a:xfrm>
          <a:off x="0" y="0"/>
          <a:ext cx="0" cy="0"/>
          <a:chOff x="0" y="0"/>
          <a:chExt cx="0" cy="0"/>
        </a:xfrm>
      </p:grpSpPr>
      <p:sp>
        <p:nvSpPr>
          <p:cNvPr id="28" name="Google Shape;28;p41"/>
          <p:cNvSpPr>
            <a:spLocks noGrp="1"/>
          </p:cNvSpPr>
          <p:nvPr>
            <p:ph type="pic" idx="2"/>
          </p:nvPr>
        </p:nvSpPr>
        <p:spPr>
          <a:xfrm>
            <a:off x="1" y="0"/>
            <a:ext cx="12192000" cy="6858000"/>
          </a:xfrm>
          <a:prstGeom prst="rect">
            <a:avLst/>
          </a:prstGeom>
          <a:noFill/>
          <a:ln>
            <a:noFill/>
          </a:ln>
        </p:spPr>
      </p:sp>
      <p:sp>
        <p:nvSpPr>
          <p:cNvPr id="29" name="Google Shape;29;p41"/>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0"/>
        <p:cNvGrpSpPr/>
        <p:nvPr/>
      </p:nvGrpSpPr>
      <p:grpSpPr>
        <a:xfrm>
          <a:off x="0" y="0"/>
          <a:ext cx="0" cy="0"/>
          <a:chOff x="0" y="0"/>
          <a:chExt cx="0" cy="0"/>
        </a:xfrm>
      </p:grpSpPr>
      <p:sp>
        <p:nvSpPr>
          <p:cNvPr id="31" name="Google Shape;31;p6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 name="Google Shape;32;p6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3" name="Google Shape;33;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65"/>
          <p:cNvSpPr txBox="1">
            <a:spLocks noGrp="1"/>
          </p:cNvSpPr>
          <p:nvPr>
            <p:ph type="sldNum" idx="12"/>
          </p:nvPr>
        </p:nvSpPr>
        <p:spPr>
          <a:xfrm>
            <a:off x="9448800" y="651308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6"/>
        <p:cNvGrpSpPr/>
        <p:nvPr/>
      </p:nvGrpSpPr>
      <p:grpSpPr>
        <a:xfrm>
          <a:off x="0" y="0"/>
          <a:ext cx="0" cy="0"/>
          <a:chOff x="0" y="0"/>
          <a:chExt cx="0" cy="0"/>
        </a:xfrm>
      </p:grpSpPr>
      <p:sp>
        <p:nvSpPr>
          <p:cNvPr id="37" name="Google Shape;37;p6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 name="Google Shape;38;p6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9" name="Google Shape;39;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67"/>
          <p:cNvSpPr txBox="1">
            <a:spLocks noGrp="1"/>
          </p:cNvSpPr>
          <p:nvPr>
            <p:ph type="sldNum" idx="12"/>
          </p:nvPr>
        </p:nvSpPr>
        <p:spPr>
          <a:xfrm>
            <a:off x="9448800" y="648537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sp>
        <p:nvSpPr>
          <p:cNvPr id="43" name="Google Shape;43;p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1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 name="Google Shape;44;p6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6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68"/>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9"/>
        <p:cNvGrpSpPr/>
        <p:nvPr/>
      </p:nvGrpSpPr>
      <p:grpSpPr>
        <a:xfrm>
          <a:off x="0" y="0"/>
          <a:ext cx="0" cy="0"/>
          <a:chOff x="0" y="0"/>
          <a:chExt cx="0" cy="0"/>
        </a:xfrm>
      </p:grpSpPr>
      <p:sp>
        <p:nvSpPr>
          <p:cNvPr id="50" name="Google Shape;50;p6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1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 name="Google Shape;51;p6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6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6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4" name="Google Shape;54;p6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69"/>
          <p:cNvSpPr txBox="1">
            <a:spLocks noGrp="1"/>
          </p:cNvSpPr>
          <p:nvPr>
            <p:ph type="sldNum" idx="12"/>
          </p:nvPr>
        </p:nvSpPr>
        <p:spPr>
          <a:xfrm>
            <a:off x="9448800" y="648537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p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1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 name="Google Shape;60;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70"/>
          <p:cNvSpPr txBox="1">
            <a:spLocks noGrp="1"/>
          </p:cNvSpPr>
          <p:nvPr>
            <p:ph type="sldNum" idx="12"/>
          </p:nvPr>
        </p:nvSpPr>
        <p:spPr>
          <a:xfrm>
            <a:off x="9448800" y="645766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3"/>
        <p:cNvGrpSpPr/>
        <p:nvPr/>
      </p:nvGrpSpPr>
      <p:grpSpPr>
        <a:xfrm>
          <a:off x="0" y="0"/>
          <a:ext cx="0" cy="0"/>
          <a:chOff x="0" y="0"/>
          <a:chExt cx="0" cy="0"/>
        </a:xfrm>
      </p:grpSpPr>
      <p:sp>
        <p:nvSpPr>
          <p:cNvPr id="64" name="Google Shape;64;p7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 name="Google Shape;65;p7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6" name="Google Shape;66;p7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7" name="Google Shape;67;p7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7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72"/>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0"/>
        <p:cNvGrpSpPr/>
        <p:nvPr/>
      </p:nvGrpSpPr>
      <p:grpSpPr>
        <a:xfrm>
          <a:off x="0" y="0"/>
          <a:ext cx="0" cy="0"/>
          <a:chOff x="0" y="0"/>
          <a:chExt cx="0" cy="0"/>
        </a:xfrm>
      </p:grpSpPr>
      <p:sp>
        <p:nvSpPr>
          <p:cNvPr id="71" name="Google Shape;71;p7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 name="Google Shape;72;p73"/>
          <p:cNvSpPr>
            <a:spLocks noGrp="1"/>
          </p:cNvSpPr>
          <p:nvPr>
            <p:ph type="pic" idx="2"/>
          </p:nvPr>
        </p:nvSpPr>
        <p:spPr>
          <a:xfrm>
            <a:off x="5183188" y="987425"/>
            <a:ext cx="6172200" cy="4873625"/>
          </a:xfrm>
          <a:prstGeom prst="rect">
            <a:avLst/>
          </a:prstGeom>
          <a:noFill/>
          <a:ln>
            <a:noFill/>
          </a:ln>
        </p:spPr>
      </p:sp>
      <p:sp>
        <p:nvSpPr>
          <p:cNvPr id="73" name="Google Shape;73;p7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7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7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73"/>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8"/>
          <p:cNvSpPr txBox="1">
            <a:spLocks noGrp="1"/>
          </p:cNvSpPr>
          <p:nvPr>
            <p:ph type="body" idx="1"/>
          </p:nvPr>
        </p:nvSpPr>
        <p:spPr>
          <a:xfrm>
            <a:off x="535709" y="832043"/>
            <a:ext cx="11111346" cy="534492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 name="Google Shape;11;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8"/>
          <p:cNvSpPr txBox="1">
            <a:spLocks noGrp="1"/>
          </p:cNvSpPr>
          <p:nvPr>
            <p:ph type="sldNum" idx="12"/>
          </p:nvPr>
        </p:nvSpPr>
        <p:spPr>
          <a:xfrm>
            <a:off x="9349510" y="6457661"/>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4" name="Google Shape;14;p38"/>
          <p:cNvPicPr preferRelativeResize="0"/>
          <p:nvPr/>
        </p:nvPicPr>
        <p:blipFill rotWithShape="1">
          <a:blip r:embed="rId13">
            <a:alphaModFix/>
          </a:blip>
          <a:srcRect l="22326" t="32664" r="11835" b="35100"/>
          <a:stretch/>
        </p:blipFill>
        <p:spPr>
          <a:xfrm>
            <a:off x="262467" y="258234"/>
            <a:ext cx="1504951" cy="423333"/>
          </a:xfrm>
          <a:prstGeom prst="rect">
            <a:avLst/>
          </a:prstGeom>
          <a:noFill/>
          <a:ln>
            <a:noFill/>
          </a:ln>
        </p:spPr>
      </p:pic>
      <p:grpSp>
        <p:nvGrpSpPr>
          <p:cNvPr id="15" name="Google Shape;15;p38"/>
          <p:cNvGrpSpPr/>
          <p:nvPr/>
        </p:nvGrpSpPr>
        <p:grpSpPr>
          <a:xfrm>
            <a:off x="11856720" y="140636"/>
            <a:ext cx="223520" cy="990718"/>
            <a:chOff x="11856720" y="140636"/>
            <a:chExt cx="223520" cy="990718"/>
          </a:xfrm>
        </p:grpSpPr>
        <p:grpSp>
          <p:nvGrpSpPr>
            <p:cNvPr id="16" name="Google Shape;16;p38"/>
            <p:cNvGrpSpPr/>
            <p:nvPr/>
          </p:nvGrpSpPr>
          <p:grpSpPr>
            <a:xfrm>
              <a:off x="11856720" y="660278"/>
              <a:ext cx="223520" cy="471076"/>
              <a:chOff x="9734551" y="3138055"/>
              <a:chExt cx="2457449" cy="1328450"/>
            </a:xfrm>
          </p:grpSpPr>
          <p:sp>
            <p:nvSpPr>
              <p:cNvPr id="17" name="Google Shape;17;p38"/>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8" name="Google Shape;18;p38"/>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19" name="Google Shape;19;p38"/>
            <p:cNvGrpSpPr/>
            <p:nvPr/>
          </p:nvGrpSpPr>
          <p:grpSpPr>
            <a:xfrm>
              <a:off x="11856720" y="140636"/>
              <a:ext cx="223520" cy="471076"/>
              <a:chOff x="9734551" y="3138055"/>
              <a:chExt cx="2457449" cy="1328450"/>
            </a:xfrm>
          </p:grpSpPr>
          <p:sp>
            <p:nvSpPr>
              <p:cNvPr id="20" name="Google Shape;20;p38"/>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21" name="Google Shape;21;p38"/>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22" name="Google Shape;22;p38" descr="A logo with text overlay&#10;&#10;Description automatically generated"/>
          <p:cNvPicPr preferRelativeResize="0"/>
          <p:nvPr/>
        </p:nvPicPr>
        <p:blipFill rotWithShape="1">
          <a:blip r:embed="rId14">
            <a:alphaModFix/>
          </a:blip>
          <a:srcRect l="37906" t="34096" r="9605" b="36394"/>
          <a:stretch/>
        </p:blipFill>
        <p:spPr>
          <a:xfrm>
            <a:off x="11125200" y="11945"/>
            <a:ext cx="1066800" cy="599768"/>
          </a:xfrm>
          <a:prstGeom prst="rect">
            <a:avLst/>
          </a:prstGeom>
          <a:noFill/>
          <a:ln>
            <a:noFill/>
          </a:ln>
        </p:spPr>
      </p:pic>
      <p:sp>
        <p:nvSpPr>
          <p:cNvPr id="23" name="Google Shape;23;p38"/>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3" name="Google Shape;93;p1"/>
          <p:cNvPicPr preferRelativeResize="0"/>
          <p:nvPr/>
        </p:nvPicPr>
        <p:blipFill rotWithShape="1">
          <a:blip r:embed="rId3">
            <a:alphaModFix amt="20000"/>
          </a:blip>
          <a:srcRect l="1514" r="2310" b="19493"/>
          <a:stretch/>
        </p:blipFill>
        <p:spPr>
          <a:xfrm>
            <a:off x="-1235" y="7409"/>
            <a:ext cx="12272787" cy="6858000"/>
          </a:xfrm>
          <a:prstGeom prst="rect">
            <a:avLst/>
          </a:prstGeom>
          <a:noFill/>
          <a:ln>
            <a:noFill/>
          </a:ln>
        </p:spPr>
      </p:pic>
      <p:sp>
        <p:nvSpPr>
          <p:cNvPr id="94" name="Google Shape;94;p1"/>
          <p:cNvSpPr txBox="1"/>
          <p:nvPr/>
        </p:nvSpPr>
        <p:spPr>
          <a:xfrm>
            <a:off x="2904067" y="3139018"/>
            <a:ext cx="6383867"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a:solidFill>
                  <a:srgbClr val="8C212C"/>
                </a:solidFill>
                <a:latin typeface="Arial"/>
                <a:ea typeface="Arial"/>
                <a:cs typeface="Arial"/>
                <a:sym typeface="Arial"/>
              </a:rPr>
              <a:t>GITAM UNIVERSITY</a:t>
            </a:r>
            <a:endParaRPr sz="1400" b="0" i="0" u="none" strike="noStrike" cap="none">
              <a:solidFill>
                <a:srgbClr val="000000"/>
              </a:solidFill>
              <a:latin typeface="Arial"/>
              <a:ea typeface="Arial"/>
              <a:cs typeface="Arial"/>
              <a:sym typeface="Arial"/>
            </a:endParaRPr>
          </a:p>
        </p:txBody>
      </p:sp>
      <p:grpSp>
        <p:nvGrpSpPr>
          <p:cNvPr id="95" name="Google Shape;95;p1"/>
          <p:cNvGrpSpPr/>
          <p:nvPr/>
        </p:nvGrpSpPr>
        <p:grpSpPr>
          <a:xfrm>
            <a:off x="0" y="3139018"/>
            <a:ext cx="12192150" cy="594842"/>
            <a:chOff x="0" y="3138055"/>
            <a:chExt cx="12192150" cy="595805"/>
          </a:xfrm>
        </p:grpSpPr>
        <p:sp>
          <p:nvSpPr>
            <p:cNvPr id="96" name="Google Shape;96;p1"/>
            <p:cNvSpPr/>
            <p:nvPr/>
          </p:nvSpPr>
          <p:spPr>
            <a:xfrm>
              <a:off x="0" y="3138055"/>
              <a:ext cx="2432051" cy="595746"/>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r>
                <a:rPr lang="en-US" sz="1351" b="0" i="0" u="none" strike="noStrike" cap="none" dirty="0">
                  <a:solidFill>
                    <a:schemeClr val="lt1"/>
                  </a:solidFill>
                  <a:latin typeface="Calibri"/>
                  <a:ea typeface="Calibri"/>
                  <a:cs typeface="Calibri"/>
                  <a:sym typeface="Calibri"/>
                </a:rPr>
                <a:t>AY 2021-25</a:t>
              </a:r>
              <a:endParaRPr sz="1351" b="0" i="0" u="none" strike="noStrike" cap="none" dirty="0">
                <a:solidFill>
                  <a:schemeClr val="lt1"/>
                </a:solidFill>
                <a:latin typeface="Calibri"/>
                <a:ea typeface="Calibri"/>
                <a:cs typeface="Calibri"/>
                <a:sym typeface="Calibri"/>
              </a:endParaRPr>
            </a:p>
          </p:txBody>
        </p:sp>
        <p:sp>
          <p:nvSpPr>
            <p:cNvPr id="97" name="Google Shape;97;p1"/>
            <p:cNvSpPr/>
            <p:nvPr/>
          </p:nvSpPr>
          <p:spPr>
            <a:xfrm>
              <a:off x="9553950" y="3138060"/>
              <a:ext cx="2638200" cy="595800"/>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r>
                <a:rPr lang="en-US" sz="1351" b="0" i="0" u="none" strike="noStrike" cap="none" dirty="0">
                  <a:solidFill>
                    <a:schemeClr val="lt1"/>
                  </a:solidFill>
                  <a:latin typeface="Calibri"/>
                  <a:ea typeface="Calibri"/>
                  <a:cs typeface="Calibri"/>
                  <a:sym typeface="Calibri"/>
                </a:rPr>
                <a:t>Major Project</a:t>
              </a:r>
              <a:endParaRPr dirty="0"/>
            </a:p>
            <a:p>
              <a:pPr marL="0" marR="0" lvl="0" indent="0" algn="ctr" rtl="0">
                <a:lnSpc>
                  <a:spcPct val="100000"/>
                </a:lnSpc>
                <a:spcBef>
                  <a:spcPts val="0"/>
                </a:spcBef>
                <a:spcAft>
                  <a:spcPts val="0"/>
                </a:spcAft>
                <a:buClr>
                  <a:srgbClr val="000000"/>
                </a:buClr>
                <a:buSzPts val="1351"/>
                <a:buFont typeface="Arial"/>
                <a:buNone/>
              </a:pPr>
              <a:r>
                <a:rPr lang="en-US" sz="1351" b="0" i="0" u="none" strike="noStrike" cap="none" dirty="0">
                  <a:solidFill>
                    <a:schemeClr val="lt1"/>
                  </a:solidFill>
                  <a:latin typeface="Calibri"/>
                  <a:ea typeface="Calibri"/>
                  <a:cs typeface="Calibri"/>
                  <a:sym typeface="Calibri"/>
                </a:rPr>
                <a:t>Project ID: </a:t>
              </a:r>
              <a:r>
                <a:rPr lang="en-US" sz="1351" dirty="0">
                  <a:solidFill>
                    <a:schemeClr val="lt1"/>
                  </a:solidFill>
                  <a:latin typeface="Calibri"/>
                  <a:ea typeface="Calibri"/>
                  <a:cs typeface="Calibri"/>
                  <a:sym typeface="Calibri"/>
                </a:rPr>
                <a:t>A8</a:t>
              </a:r>
              <a:endParaRPr sz="1351" b="0" i="0" u="none" strike="noStrike" cap="none" dirty="0">
                <a:solidFill>
                  <a:schemeClr val="lt1"/>
                </a:solidFill>
                <a:latin typeface="Calibri"/>
                <a:ea typeface="Calibri"/>
                <a:cs typeface="Calibri"/>
                <a:sym typeface="Calibri"/>
              </a:endParaRPr>
            </a:p>
          </p:txBody>
        </p:sp>
      </p:grpSp>
      <p:sp>
        <p:nvSpPr>
          <p:cNvPr id="98" name="Google Shape;98;p1"/>
          <p:cNvSpPr/>
          <p:nvPr/>
        </p:nvSpPr>
        <p:spPr>
          <a:xfrm>
            <a:off x="3060700" y="3797300"/>
            <a:ext cx="6096000"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7F7F7F"/>
                </a:solidFill>
                <a:latin typeface="Montserrat Medium"/>
                <a:ea typeface="Montserrat Medium"/>
                <a:cs typeface="Montserrat Medium"/>
                <a:sym typeface="Montserrat Medium"/>
              </a:rPr>
              <a:t>A University should be a place of light, of liberty, and of learning.</a:t>
            </a:r>
            <a:endParaRPr sz="1400" b="0" i="0" u="none" strike="noStrike" cap="none">
              <a:solidFill>
                <a:srgbClr val="000000"/>
              </a:solidFill>
              <a:latin typeface="Arial"/>
              <a:ea typeface="Arial"/>
              <a:cs typeface="Arial"/>
              <a:sym typeface="Arial"/>
            </a:endParaRPr>
          </a:p>
        </p:txBody>
      </p:sp>
      <p:sp>
        <p:nvSpPr>
          <p:cNvPr id="99" name="Google Shape;99;p1"/>
          <p:cNvSpPr/>
          <p:nvPr/>
        </p:nvSpPr>
        <p:spPr>
          <a:xfrm>
            <a:off x="3060700" y="6148918"/>
            <a:ext cx="609600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7F7F7F"/>
                </a:solidFill>
                <a:latin typeface="Montserrat Medium"/>
                <a:ea typeface="Montserrat Medium"/>
                <a:cs typeface="Montserrat Medium"/>
                <a:sym typeface="Montserrat Medium"/>
              </a:rPr>
              <a:t>www.gitamedu.com</a:t>
            </a:r>
            <a:endParaRPr sz="1200" b="0" i="0" u="none" strike="noStrike" cap="none">
              <a:solidFill>
                <a:srgbClr val="7F7F7F"/>
              </a:solidFill>
              <a:latin typeface="Montserrat Medium"/>
              <a:ea typeface="Montserrat Medium"/>
              <a:cs typeface="Montserrat Medium"/>
              <a:sym typeface="Montserrat Medium"/>
            </a:endParaRPr>
          </a:p>
        </p:txBody>
      </p:sp>
      <p:grpSp>
        <p:nvGrpSpPr>
          <p:cNvPr id="100" name="Google Shape;100;p1"/>
          <p:cNvGrpSpPr/>
          <p:nvPr/>
        </p:nvGrpSpPr>
        <p:grpSpPr>
          <a:xfrm rot="2700000">
            <a:off x="5984712" y="5183993"/>
            <a:ext cx="231043" cy="225933"/>
            <a:chOff x="11087593" y="13905"/>
            <a:chExt cx="1085533" cy="1061509"/>
          </a:xfrm>
        </p:grpSpPr>
        <p:sp>
          <p:nvSpPr>
            <p:cNvPr id="101" name="Google Shape;101;p1"/>
            <p:cNvSpPr/>
            <p:nvPr/>
          </p:nvSpPr>
          <p:spPr>
            <a:xfrm>
              <a:off x="11087593" y="548342"/>
              <a:ext cx="537028" cy="527072"/>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02" name="Google Shape;102;p1"/>
            <p:cNvSpPr/>
            <p:nvPr/>
          </p:nvSpPr>
          <p:spPr>
            <a:xfrm>
              <a:off x="11636098" y="13905"/>
              <a:ext cx="537028" cy="527079"/>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pic>
        <p:nvPicPr>
          <p:cNvPr id="103" name="Google Shape;103;p1"/>
          <p:cNvPicPr preferRelativeResize="0"/>
          <p:nvPr/>
        </p:nvPicPr>
        <p:blipFill rotWithShape="1">
          <a:blip r:embed="rId4">
            <a:alphaModFix/>
          </a:blip>
          <a:srcRect l="22328" t="32664" r="61002" b="35100"/>
          <a:stretch/>
        </p:blipFill>
        <p:spPr>
          <a:xfrm>
            <a:off x="5367867" y="1325034"/>
            <a:ext cx="1534584" cy="1699684"/>
          </a:xfrm>
          <a:prstGeom prst="rect">
            <a:avLst/>
          </a:prstGeom>
          <a:noFill/>
          <a:ln>
            <a:noFill/>
          </a:ln>
        </p:spPr>
      </p:pic>
      <p:sp>
        <p:nvSpPr>
          <p:cNvPr id="104" name="Google Shape;104;p1"/>
          <p:cNvSpPr/>
          <p:nvPr/>
        </p:nvSpPr>
        <p:spPr>
          <a:xfrm>
            <a:off x="2904067" y="4430594"/>
            <a:ext cx="60960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Montserrat Medium"/>
                <a:ea typeface="Montserrat Medium"/>
                <a:cs typeface="Montserrat Medium"/>
                <a:sym typeface="Montserrat Medium"/>
              </a:rPr>
              <a:t>Department of Electrical Electronics and Communication Engineering</a:t>
            </a:r>
            <a:endParaRPr sz="1800" b="1" i="0" u="none" strike="noStrike" cap="none">
              <a:solidFill>
                <a:schemeClr val="dk1"/>
              </a:solidFill>
              <a:latin typeface="Arial"/>
              <a:ea typeface="Arial"/>
              <a:cs typeface="Arial"/>
              <a:sym typeface="Arial"/>
            </a:endParaRPr>
          </a:p>
        </p:txBody>
      </p:sp>
      <p:sp>
        <p:nvSpPr>
          <p:cNvPr id="105" name="Google Shape;105;p1"/>
          <p:cNvSpPr/>
          <p:nvPr/>
        </p:nvSpPr>
        <p:spPr>
          <a:xfrm>
            <a:off x="9156700" y="5791918"/>
            <a:ext cx="292694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Arial"/>
              <a:ea typeface="Arial"/>
              <a:cs typeface="Arial"/>
              <a:sym typeface="Arial"/>
            </a:endParaRPr>
          </a:p>
        </p:txBody>
      </p:sp>
      <p:sp>
        <p:nvSpPr>
          <p:cNvPr id="106" name="Google Shape;106;p1"/>
          <p:cNvSpPr/>
          <p:nvPr/>
        </p:nvSpPr>
        <p:spPr>
          <a:xfrm>
            <a:off x="3467790" y="432083"/>
            <a:ext cx="4917595" cy="59478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dirty="0">
                <a:latin typeface="Times New Roman"/>
                <a:ea typeface="Montserrat"/>
                <a:cs typeface="Times New Roman"/>
                <a:sym typeface="Times New Roman"/>
              </a:rPr>
              <a:t>MULTI OBJECT TRACKING ON LOW COST EMBEDDED PLATFORMS</a:t>
            </a:r>
            <a:endParaRPr sz="1800" b="1" i="0" u="none" strike="noStrike" cap="none" dirty="0">
              <a:solidFill>
                <a:schemeClr val="dk1"/>
              </a:solidFill>
              <a:latin typeface="Montserrat"/>
              <a:ea typeface="Montserrat"/>
              <a:cs typeface="Montserrat"/>
              <a:sym typeface="Montserrat"/>
            </a:endParaRPr>
          </a:p>
        </p:txBody>
      </p:sp>
      <p:sp>
        <p:nvSpPr>
          <p:cNvPr id="107" name="Google Shape;107;p1"/>
          <p:cNvSpPr/>
          <p:nvPr/>
        </p:nvSpPr>
        <p:spPr>
          <a:xfrm>
            <a:off x="66260" y="5253329"/>
            <a:ext cx="2926946" cy="13849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Montserrat Medium"/>
                <a:ea typeface="Montserrat Medium"/>
                <a:cs typeface="Montserrat Medium"/>
                <a:sym typeface="Montserrat Medium"/>
              </a:rPr>
              <a:t>Project Team: </a:t>
            </a:r>
            <a:endParaRPr/>
          </a:p>
          <a:p>
            <a:pPr marL="285750" marR="0" lvl="0" indent="-285750" algn="ctr" rtl="0">
              <a:lnSpc>
                <a:spcPct val="100000"/>
              </a:lnSpc>
              <a:spcBef>
                <a:spcPts val="0"/>
              </a:spcBef>
              <a:spcAft>
                <a:spcPts val="0"/>
              </a:spcAft>
              <a:buClr>
                <a:srgbClr val="000000"/>
              </a:buClr>
              <a:buSzPts val="1400"/>
              <a:buFont typeface="Arial"/>
              <a:buChar char="•"/>
            </a:pPr>
            <a:r>
              <a:rPr lang="en-US" b="1">
                <a:solidFill>
                  <a:schemeClr val="dk1"/>
                </a:solidFill>
                <a:latin typeface="Montserrat Medium"/>
                <a:ea typeface="Montserrat Medium"/>
                <a:cs typeface="Montserrat Medium"/>
                <a:sym typeface="Montserrat Medium"/>
              </a:rPr>
              <a:t>109</a:t>
            </a:r>
            <a:r>
              <a:rPr lang="en-US" sz="1400" b="1" i="0" u="none" strike="noStrike" cap="none">
                <a:solidFill>
                  <a:schemeClr val="dk1"/>
                </a:solidFill>
                <a:latin typeface="Montserrat Medium"/>
                <a:ea typeface="Montserrat Medium"/>
                <a:cs typeface="Montserrat Medium"/>
                <a:sym typeface="Montserrat Medium"/>
              </a:rPr>
              <a:t> </a:t>
            </a:r>
            <a:r>
              <a:rPr lang="en-US" b="1">
                <a:solidFill>
                  <a:schemeClr val="dk1"/>
                </a:solidFill>
                <a:latin typeface="Montserrat Medium"/>
                <a:ea typeface="Montserrat Medium"/>
                <a:cs typeface="Montserrat Medium"/>
                <a:sym typeface="Montserrat Medium"/>
              </a:rPr>
              <a:t>Domma Anil Kumar</a:t>
            </a:r>
            <a:endParaRPr/>
          </a:p>
          <a:p>
            <a:pPr marL="0" marR="0" lvl="0" indent="0" algn="l" rtl="0">
              <a:lnSpc>
                <a:spcPct val="100000"/>
              </a:lnSpc>
              <a:spcBef>
                <a:spcPts val="0"/>
              </a:spcBef>
              <a:spcAft>
                <a:spcPts val="0"/>
              </a:spcAft>
              <a:buNone/>
            </a:pPr>
            <a:r>
              <a:rPr lang="en-US" b="1">
                <a:solidFill>
                  <a:schemeClr val="dk1"/>
                </a:solidFill>
                <a:latin typeface="Montserrat Medium"/>
                <a:ea typeface="Montserrat Medium"/>
                <a:cs typeface="Montserrat Medium"/>
                <a:sym typeface="Montserrat Medium"/>
              </a:rPr>
              <a:t>    .402</a:t>
            </a:r>
            <a:r>
              <a:rPr lang="en-US" sz="1400" b="1" i="0" u="none" strike="noStrike" cap="none">
                <a:solidFill>
                  <a:schemeClr val="dk1"/>
                </a:solidFill>
                <a:latin typeface="Montserrat Medium"/>
                <a:ea typeface="Montserrat Medium"/>
                <a:cs typeface="Montserrat Medium"/>
                <a:sym typeface="Montserrat Medium"/>
              </a:rPr>
              <a:t> M.V.</a:t>
            </a:r>
            <a:r>
              <a:rPr lang="en-US" b="1">
                <a:solidFill>
                  <a:schemeClr val="dk1"/>
                </a:solidFill>
                <a:latin typeface="Montserrat Medium"/>
                <a:ea typeface="Montserrat Medium"/>
                <a:cs typeface="Montserrat Medium"/>
                <a:sym typeface="Montserrat Medium"/>
              </a:rPr>
              <a:t>Rathnakar Reddy</a:t>
            </a:r>
            <a:endParaRPr sz="1400" b="1" i="0" u="none" strike="noStrike" cap="none">
              <a:solidFill>
                <a:schemeClr val="dk1"/>
              </a:solidFill>
              <a:latin typeface="Arial"/>
              <a:ea typeface="Arial"/>
              <a:cs typeface="Arial"/>
              <a:sym typeface="Arial"/>
            </a:endParaRPr>
          </a:p>
          <a:p>
            <a:pPr marL="285750" marR="0" lvl="0" indent="-285750" algn="ctr" rtl="0">
              <a:lnSpc>
                <a:spcPct val="100000"/>
              </a:lnSpc>
              <a:spcBef>
                <a:spcPts val="0"/>
              </a:spcBef>
              <a:spcAft>
                <a:spcPts val="0"/>
              </a:spcAft>
              <a:buClr>
                <a:srgbClr val="000000"/>
              </a:buClr>
              <a:buSzPts val="1400"/>
              <a:buFont typeface="Arial"/>
              <a:buChar char="•"/>
            </a:pPr>
            <a:r>
              <a:rPr lang="en-US" b="1">
                <a:solidFill>
                  <a:schemeClr val="dk1"/>
                </a:solidFill>
                <a:latin typeface="Montserrat Medium"/>
                <a:ea typeface="Montserrat Medium"/>
                <a:cs typeface="Montserrat Medium"/>
                <a:sym typeface="Montserrat Medium"/>
              </a:rPr>
              <a:t>435 N.Badrinath Reddy</a:t>
            </a:r>
            <a:endParaRPr sz="1400" b="1" i="0" u="none" strike="noStrike" cap="none">
              <a:solidFill>
                <a:schemeClr val="dk1"/>
              </a:solidFill>
              <a:latin typeface="Montserrat Medium"/>
              <a:ea typeface="Montserrat Medium"/>
              <a:cs typeface="Montserrat Medium"/>
              <a:sym typeface="Montserrat Medium"/>
            </a:endParaRPr>
          </a:p>
          <a:p>
            <a:pPr marL="457200" marR="0" lvl="0" indent="0" algn="l" rtl="0">
              <a:lnSpc>
                <a:spcPct val="100000"/>
              </a:lnSpc>
              <a:spcBef>
                <a:spcPts val="0"/>
              </a:spcBef>
              <a:spcAft>
                <a:spcPts val="0"/>
              </a:spcAft>
              <a:buNone/>
            </a:pPr>
            <a:endParaRPr sz="1400" b="1" i="0" u="none" strike="noStrike" cap="none">
              <a:solidFill>
                <a:schemeClr val="dk1"/>
              </a:solidFill>
              <a:latin typeface="Arial"/>
              <a:ea typeface="Arial"/>
              <a:cs typeface="Arial"/>
              <a:sym typeface="Arial"/>
            </a:endParaRPr>
          </a:p>
          <a:p>
            <a:pPr marL="285750" marR="0" lvl="0" indent="-196850" algn="ctr"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Arial"/>
              <a:ea typeface="Arial"/>
              <a:cs typeface="Arial"/>
              <a:sym typeface="Arial"/>
            </a:endParaRPr>
          </a:p>
        </p:txBody>
      </p:sp>
      <p:sp>
        <p:nvSpPr>
          <p:cNvPr id="108" name="Google Shape;108;p1"/>
          <p:cNvSpPr/>
          <p:nvPr/>
        </p:nvSpPr>
        <p:spPr>
          <a:xfrm>
            <a:off x="9449802" y="5295901"/>
            <a:ext cx="2926946"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Montserrat Medium"/>
                <a:ea typeface="Montserrat Medium"/>
                <a:cs typeface="Montserrat Medium"/>
                <a:sym typeface="Montserrat Medium"/>
              </a:rPr>
              <a:t>Project Mentor: </a:t>
            </a:r>
            <a:endParaRPr/>
          </a:p>
          <a:p>
            <a:pPr marL="285750" marR="0" lvl="0" indent="-285750" algn="ctr" rtl="0">
              <a:lnSpc>
                <a:spcPct val="100000"/>
              </a:lnSpc>
              <a:spcBef>
                <a:spcPts val="0"/>
              </a:spcBef>
              <a:spcAft>
                <a:spcPts val="0"/>
              </a:spcAft>
              <a:buClr>
                <a:srgbClr val="000000"/>
              </a:buClr>
              <a:buSzPts val="1400"/>
              <a:buFont typeface="Arial"/>
              <a:buChar char="•"/>
            </a:pPr>
            <a:r>
              <a:rPr lang="en-US" b="1">
                <a:solidFill>
                  <a:schemeClr val="dk1"/>
                </a:solidFill>
                <a:latin typeface="Montserrat Medium"/>
                <a:ea typeface="Montserrat Medium"/>
                <a:cs typeface="Montserrat Medium"/>
                <a:sym typeface="Montserrat Medium"/>
              </a:rPr>
              <a:t>Dr.Venkata Kranthi </a:t>
            </a:r>
            <a:endParaRPr sz="1400" b="1" i="0" u="none" strike="noStrike" cap="non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15"/>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sp>
        <p:nvSpPr>
          <p:cNvPr id="288" name="Google Shape;288;p15"/>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Montserrat"/>
                <a:ea typeface="Montserrat"/>
                <a:cs typeface="Montserrat"/>
                <a:sym typeface="Montserrat"/>
              </a:rPr>
              <a:t>Contribution</a:t>
            </a:r>
            <a:endParaRPr sz="1400" b="0" i="0" u="none" strike="noStrike" cap="none">
              <a:solidFill>
                <a:srgbClr val="000000"/>
              </a:solidFill>
              <a:latin typeface="Arial"/>
              <a:ea typeface="Arial"/>
              <a:cs typeface="Arial"/>
              <a:sym typeface="Arial"/>
            </a:endParaRPr>
          </a:p>
        </p:txBody>
      </p:sp>
      <p:sp>
        <p:nvSpPr>
          <p:cNvPr id="289" name="Google Shape;289;p15"/>
          <p:cNvSpPr txBox="1"/>
          <p:nvPr/>
        </p:nvSpPr>
        <p:spPr>
          <a:xfrm>
            <a:off x="452284" y="788096"/>
            <a:ext cx="5761704" cy="573576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Verdana"/>
                <a:ea typeface="Verdana"/>
                <a:cs typeface="Verdana"/>
                <a:sym typeface="Verdana"/>
              </a:rPr>
              <a:t>Team Progress and Movement</a:t>
            </a:r>
            <a:endParaRPr dirty="0"/>
          </a:p>
          <a:p>
            <a:pPr marL="0" marR="0" lvl="0" indent="0" algn="l" rtl="0">
              <a:lnSpc>
                <a:spcPct val="100000"/>
              </a:lnSpc>
              <a:spcBef>
                <a:spcPts val="0"/>
              </a:spcBef>
              <a:spcAft>
                <a:spcPts val="0"/>
              </a:spcAft>
              <a:buNone/>
            </a:pPr>
            <a:r>
              <a:rPr lang="en-US" dirty="0">
                <a:latin typeface="Verdana"/>
                <a:ea typeface="Verdana"/>
                <a:cs typeface="Verdana"/>
                <a:sym typeface="Verdana"/>
              </a:rPr>
              <a:t>  </a:t>
            </a:r>
            <a:endParaRPr dirty="0">
              <a:latin typeface="Verdana"/>
              <a:ea typeface="Verdana"/>
              <a:cs typeface="Verdana"/>
              <a:sym typeface="Verdana"/>
            </a:endParaRPr>
          </a:p>
          <a:p>
            <a:pPr marL="57150" lvl="0" indent="-288925" algn="l" rtl="0">
              <a:spcBef>
                <a:spcPts val="0"/>
              </a:spcBef>
              <a:spcAft>
                <a:spcPts val="0"/>
              </a:spcAft>
              <a:buSzPts val="1400"/>
              <a:buFont typeface="Verdana"/>
              <a:buChar char="•"/>
            </a:pPr>
            <a:r>
              <a:rPr lang="en-US" dirty="0">
                <a:solidFill>
                  <a:schemeClr val="dk1"/>
                </a:solidFill>
                <a:latin typeface="Verdana"/>
                <a:ea typeface="Verdana"/>
                <a:cs typeface="Verdana"/>
                <a:sym typeface="Verdana"/>
              </a:rPr>
              <a:t>Completed the Abstract and Articles and </a:t>
            </a:r>
            <a:r>
              <a:rPr lang="en-US" dirty="0" err="1">
                <a:solidFill>
                  <a:schemeClr val="dk1"/>
                </a:solidFill>
                <a:latin typeface="Verdana"/>
                <a:ea typeface="Verdana"/>
                <a:cs typeface="Verdana"/>
                <a:sym typeface="Verdana"/>
              </a:rPr>
              <a:t>prearation</a:t>
            </a:r>
            <a:r>
              <a:rPr lang="en-US" dirty="0">
                <a:solidFill>
                  <a:schemeClr val="dk1"/>
                </a:solidFill>
                <a:latin typeface="Verdana"/>
                <a:ea typeface="Verdana"/>
                <a:cs typeface="Verdana"/>
                <a:sym typeface="Verdana"/>
              </a:rPr>
              <a:t> hardware materials.</a:t>
            </a:r>
            <a:endParaRPr dirty="0">
              <a:latin typeface="Verdana"/>
              <a:ea typeface="Verdana"/>
              <a:cs typeface="Verdana"/>
              <a:sym typeface="Verdana"/>
            </a:endParaRPr>
          </a:p>
          <a:p>
            <a:pPr marL="57150" marR="0" lvl="0" indent="-288925" algn="l" rtl="0">
              <a:lnSpc>
                <a:spcPct val="100000"/>
              </a:lnSpc>
              <a:spcBef>
                <a:spcPts val="0"/>
              </a:spcBef>
              <a:spcAft>
                <a:spcPts val="0"/>
              </a:spcAft>
              <a:buSzPts val="1400"/>
              <a:buFont typeface="Verdana"/>
              <a:buChar char="•"/>
            </a:pPr>
            <a:r>
              <a:rPr lang="en-US" dirty="0">
                <a:latin typeface="Verdana"/>
                <a:ea typeface="Verdana"/>
                <a:cs typeface="Verdana"/>
                <a:sym typeface="Verdana"/>
              </a:rPr>
              <a:t>Going through the Implementation of the Multi Object Detection and object Tracking.</a:t>
            </a:r>
            <a:endParaRPr dirty="0">
              <a:latin typeface="Verdana"/>
              <a:ea typeface="Verdana"/>
              <a:cs typeface="Verdana"/>
              <a:sym typeface="Verdana"/>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Verdana"/>
              <a:ea typeface="Verdana"/>
              <a:cs typeface="Verdana"/>
              <a:sym typeface="Verdana"/>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Verdana"/>
              <a:ea typeface="Verdana"/>
              <a:cs typeface="Verdana"/>
              <a:sym typeface="Verdana"/>
            </a:endParaRPr>
          </a:p>
        </p:txBody>
      </p:sp>
      <p:sp>
        <p:nvSpPr>
          <p:cNvPr id="290" name="Google Shape;290;p15"/>
          <p:cNvSpPr txBox="1"/>
          <p:nvPr/>
        </p:nvSpPr>
        <p:spPr>
          <a:xfrm>
            <a:off x="6213988" y="757114"/>
            <a:ext cx="5761704" cy="573576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Verdana"/>
                <a:ea typeface="Verdana"/>
                <a:cs typeface="Verdana"/>
                <a:sym typeface="Verdana"/>
              </a:rPr>
              <a:t>Individual Contribution </a:t>
            </a:r>
            <a:endParaRPr/>
          </a:p>
          <a:p>
            <a:pPr marL="0" marR="0" lvl="3" indent="0" algn="l" rtl="0">
              <a:lnSpc>
                <a:spcPct val="100000"/>
              </a:lnSpc>
              <a:spcBef>
                <a:spcPts val="0"/>
              </a:spcBef>
              <a:spcAft>
                <a:spcPts val="0"/>
              </a:spcAft>
              <a:buNone/>
            </a:pPr>
            <a:r>
              <a:rPr lang="en-US" sz="1400" b="0" i="0" u="none" strike="noStrike" cap="none">
                <a:solidFill>
                  <a:srgbClr val="000000"/>
                </a:solidFill>
                <a:latin typeface="Verdana"/>
                <a:ea typeface="Verdana"/>
                <a:cs typeface="Verdana"/>
                <a:sym typeface="Verdana"/>
              </a:rPr>
              <a:t>Key contributions: </a:t>
            </a:r>
            <a:r>
              <a:rPr lang="en-US">
                <a:latin typeface="Verdana"/>
                <a:ea typeface="Verdana"/>
                <a:cs typeface="Verdana"/>
                <a:sym typeface="Verdana"/>
              </a:rPr>
              <a:t>DOMMA ANIL KUMAR</a:t>
            </a:r>
            <a:r>
              <a:rPr lang="en-US" sz="1400" b="0" i="0" u="none" strike="noStrike" cap="none">
                <a:solidFill>
                  <a:srgbClr val="000000"/>
                </a:solidFill>
                <a:latin typeface="Verdana"/>
                <a:ea typeface="Verdana"/>
                <a:cs typeface="Verdana"/>
                <a:sym typeface="Verdana"/>
              </a:rPr>
              <a:t> </a:t>
            </a:r>
            <a:endParaRPr/>
          </a:p>
          <a:p>
            <a:pPr marL="285750" marR="0" lvl="1" indent="-285750" algn="l" rtl="0">
              <a:lnSpc>
                <a:spcPct val="100000"/>
              </a:lnSpc>
              <a:spcBef>
                <a:spcPts val="0"/>
              </a:spcBef>
              <a:spcAft>
                <a:spcPts val="0"/>
              </a:spcAft>
              <a:buClr>
                <a:srgbClr val="000000"/>
              </a:buClr>
              <a:buSzPts val="1400"/>
              <a:buFont typeface="Arial"/>
              <a:buChar char="•"/>
            </a:pPr>
            <a:r>
              <a:rPr lang="en-US">
                <a:latin typeface="Verdana"/>
                <a:ea typeface="Verdana"/>
                <a:cs typeface="Verdana"/>
                <a:sym typeface="Verdana"/>
              </a:rPr>
              <a:t>Implementing the Software Part of the Multi Object Detection and Tracking.</a:t>
            </a:r>
            <a:endParaRPr/>
          </a:p>
          <a:p>
            <a:pPr marL="0" marR="0" lvl="3" indent="0" algn="l" rtl="0">
              <a:lnSpc>
                <a:spcPct val="100000"/>
              </a:lnSpc>
              <a:spcBef>
                <a:spcPts val="0"/>
              </a:spcBef>
              <a:spcAft>
                <a:spcPts val="0"/>
              </a:spcAft>
              <a:buNone/>
            </a:pPr>
            <a:r>
              <a:rPr lang="en-US" sz="1400" b="0" i="0" u="none" strike="noStrike" cap="none">
                <a:solidFill>
                  <a:srgbClr val="000000"/>
                </a:solidFill>
                <a:latin typeface="Verdana"/>
                <a:ea typeface="Verdana"/>
                <a:cs typeface="Verdana"/>
                <a:sym typeface="Verdana"/>
              </a:rPr>
              <a:t>Key contributions: </a:t>
            </a:r>
            <a:r>
              <a:rPr lang="en-US">
                <a:latin typeface="Verdana"/>
                <a:ea typeface="Verdana"/>
                <a:cs typeface="Verdana"/>
                <a:sym typeface="Verdana"/>
              </a:rPr>
              <a:t>M.V. RATHNAKAR</a:t>
            </a:r>
            <a:endParaRPr/>
          </a:p>
          <a:p>
            <a:pPr marL="285750" marR="0" lvl="1" indent="-285750" algn="l" rtl="0">
              <a:lnSpc>
                <a:spcPct val="100000"/>
              </a:lnSpc>
              <a:spcBef>
                <a:spcPts val="0"/>
              </a:spcBef>
              <a:spcAft>
                <a:spcPts val="0"/>
              </a:spcAft>
              <a:buClr>
                <a:srgbClr val="000000"/>
              </a:buClr>
              <a:buSzPts val="1400"/>
              <a:buFont typeface="Arial"/>
              <a:buChar char="•"/>
            </a:pPr>
            <a:r>
              <a:rPr lang="en-US">
                <a:latin typeface="Verdana"/>
                <a:ea typeface="Verdana"/>
                <a:cs typeface="Verdana"/>
                <a:sym typeface="Verdana"/>
              </a:rPr>
              <a:t>Studying the Articles and explaining the New Outcomes.</a:t>
            </a:r>
            <a:endParaRPr/>
          </a:p>
          <a:p>
            <a:pPr marL="0" marR="0" lvl="3" indent="0" algn="l" rtl="0">
              <a:lnSpc>
                <a:spcPct val="100000"/>
              </a:lnSpc>
              <a:spcBef>
                <a:spcPts val="0"/>
              </a:spcBef>
              <a:spcAft>
                <a:spcPts val="0"/>
              </a:spcAft>
              <a:buNone/>
            </a:pPr>
            <a:r>
              <a:rPr lang="en-US" sz="1400" b="0" i="0" u="none" strike="noStrike" cap="none">
                <a:solidFill>
                  <a:srgbClr val="000000"/>
                </a:solidFill>
                <a:latin typeface="Verdana"/>
                <a:ea typeface="Verdana"/>
                <a:cs typeface="Verdana"/>
                <a:sym typeface="Verdana"/>
              </a:rPr>
              <a:t>Key contributions: </a:t>
            </a:r>
            <a:r>
              <a:rPr lang="en-US">
                <a:latin typeface="Verdana"/>
                <a:ea typeface="Verdana"/>
                <a:cs typeface="Verdana"/>
                <a:sym typeface="Verdana"/>
              </a:rPr>
              <a:t>N. BADRINATH REDDY</a:t>
            </a:r>
            <a:endParaRPr/>
          </a:p>
          <a:p>
            <a:pPr marL="285750" marR="0" lvl="1" indent="-285750" algn="l" rtl="0">
              <a:lnSpc>
                <a:spcPct val="100000"/>
              </a:lnSpc>
              <a:spcBef>
                <a:spcPts val="0"/>
              </a:spcBef>
              <a:spcAft>
                <a:spcPts val="0"/>
              </a:spcAft>
              <a:buClr>
                <a:srgbClr val="000000"/>
              </a:buClr>
              <a:buSzPts val="1400"/>
              <a:buFont typeface="Arial"/>
              <a:buChar char="•"/>
            </a:pPr>
            <a:r>
              <a:rPr lang="en-US">
                <a:latin typeface="Verdana"/>
                <a:ea typeface="Verdana"/>
                <a:cs typeface="Verdana"/>
                <a:sym typeface="Verdana"/>
              </a:rPr>
              <a:t>Implementing the Hardware Part Of the Multi Object Detection and Tracking.</a:t>
            </a:r>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erdana"/>
              <a:ea typeface="Verdana"/>
              <a:cs typeface="Verdana"/>
              <a:sym typeface="Verdan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16"/>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sp>
        <p:nvSpPr>
          <p:cNvPr id="296" name="Google Shape;296;p16"/>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Montserrat"/>
                <a:ea typeface="Montserrat"/>
                <a:cs typeface="Montserrat"/>
                <a:sym typeface="Montserrat"/>
              </a:rPr>
              <a:t>Conclusion &amp; Future Work</a:t>
            </a:r>
            <a:endParaRPr sz="1400" b="0" i="0" u="none" strike="noStrike" cap="none">
              <a:solidFill>
                <a:srgbClr val="000000"/>
              </a:solidFill>
              <a:latin typeface="Arial"/>
              <a:ea typeface="Arial"/>
              <a:cs typeface="Arial"/>
              <a:sym typeface="Arial"/>
            </a:endParaRPr>
          </a:p>
        </p:txBody>
      </p:sp>
      <p:sp>
        <p:nvSpPr>
          <p:cNvPr id="297" name="Google Shape;297;p16"/>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Verdana"/>
                <a:ea typeface="Verdana"/>
                <a:cs typeface="Verdana"/>
                <a:sym typeface="Verdana"/>
              </a:rPr>
              <a:t>Summary and Conclusion</a:t>
            </a:r>
            <a:endParaRPr b="1" dirty="0">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400"/>
              <a:buFont typeface="Arial"/>
              <a:buNone/>
            </a:pPr>
            <a:r>
              <a:rPr lang="en-US" dirty="0">
                <a:latin typeface="Times New Roman" panose="02020603050405020304" pitchFamily="18" charset="0"/>
                <a:ea typeface="Verdana"/>
                <a:cs typeface="Times New Roman" panose="02020603050405020304" pitchFamily="18" charset="0"/>
                <a:sym typeface="Verdana"/>
              </a:rPr>
              <a:t> "</a:t>
            </a:r>
            <a:r>
              <a:rPr lang="en-US" sz="1800" dirty="0">
                <a:latin typeface="Times New Roman" panose="02020603050405020304" pitchFamily="18" charset="0"/>
                <a:ea typeface="Verdana"/>
                <a:cs typeface="Times New Roman" panose="02020603050405020304" pitchFamily="18" charset="0"/>
                <a:sym typeface="Verdana"/>
              </a:rPr>
              <a:t>So far, we have analyzed object detection and acquired knowledge of the hardware components required for this project."</a:t>
            </a:r>
            <a:endParaRPr sz="1800"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Verdana"/>
              <a:ea typeface="Verdana"/>
              <a:cs typeface="Verdana"/>
              <a:sym typeface="Verdana"/>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Verdana"/>
              <a:ea typeface="Verdana"/>
              <a:cs typeface="Verdana"/>
              <a:sym typeface="Verdana"/>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Verdana"/>
              <a:ea typeface="Verdana"/>
              <a:cs typeface="Verdana"/>
              <a:sym typeface="Verdana"/>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Verdana"/>
              <a:ea typeface="Verdana"/>
              <a:cs typeface="Verdana"/>
              <a:sym typeface="Verdana"/>
            </a:endParaRPr>
          </a:p>
          <a:p>
            <a:pPr marL="0" marR="0" lvl="0" indent="0" algn="l" rtl="0">
              <a:lnSpc>
                <a:spcPct val="100000"/>
              </a:lnSpc>
              <a:spcBef>
                <a:spcPts val="0"/>
              </a:spcBef>
              <a:spcAft>
                <a:spcPts val="0"/>
              </a:spcAft>
              <a:buNone/>
            </a:pPr>
            <a:r>
              <a:rPr lang="en-US" sz="1400" b="1" i="0" u="none" strike="noStrike" cap="none" dirty="0">
                <a:solidFill>
                  <a:srgbClr val="000000"/>
                </a:solidFill>
                <a:latin typeface="Verdana"/>
                <a:ea typeface="Verdana"/>
                <a:cs typeface="Verdana"/>
                <a:sym typeface="Verdana"/>
              </a:rPr>
              <a:t>Future Work</a:t>
            </a:r>
          </a:p>
          <a:p>
            <a:pPr marL="0" marR="0" lvl="0" indent="0" algn="l" rtl="0">
              <a:lnSpc>
                <a:spcPct val="100000"/>
              </a:lnSpc>
              <a:spcBef>
                <a:spcPts val="0"/>
              </a:spcBef>
              <a:spcAft>
                <a:spcPts val="0"/>
              </a:spcAft>
              <a:buNone/>
            </a:pPr>
            <a:r>
              <a:rPr lang="en-US" sz="1800" b="0" i="0" u="none" strike="noStrike" dirty="0">
                <a:solidFill>
                  <a:srgbClr val="000000"/>
                </a:solidFill>
                <a:effectLst/>
                <a:latin typeface="Times New Roman" panose="02020603050405020304" pitchFamily="18" charset="0"/>
              </a:rPr>
              <a:t>The project's subsequent stages will then concentrate more on the Raspberry Pi's deeper hardware integration and improvements. To continue the software work where we are stuck and increase the effectiveness of object identification and tracking, future research would look into hardware like the </a:t>
            </a:r>
            <a:r>
              <a:rPr lang="en-US" sz="1800" b="0" i="0" u="none" strike="noStrike" dirty="0" err="1">
                <a:solidFill>
                  <a:srgbClr val="000000"/>
                </a:solidFill>
                <a:effectLst/>
                <a:latin typeface="Times New Roman" panose="02020603050405020304" pitchFamily="18" charset="0"/>
              </a:rPr>
              <a:t>Rasberypi</a:t>
            </a:r>
            <a:r>
              <a:rPr lang="en-US" sz="1800" b="0" i="0" u="none" strike="noStrike" dirty="0">
                <a:solidFill>
                  <a:srgbClr val="000000"/>
                </a:solidFill>
                <a:effectLst/>
                <a:latin typeface="Times New Roman" panose="02020603050405020304" pitchFamily="18" charset="0"/>
              </a:rPr>
              <a:t>.</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84"/>
          <p:cNvSpPr txBox="1"/>
          <p:nvPr/>
        </p:nvSpPr>
        <p:spPr>
          <a:xfrm>
            <a:off x="4072466" y="3303027"/>
            <a:ext cx="4072467"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400"/>
              <a:buFont typeface="Arial"/>
              <a:buNone/>
            </a:pPr>
            <a:r>
              <a:rPr lang="en-US" sz="4400" b="0" i="0" u="none" strike="noStrike" cap="none">
                <a:solidFill>
                  <a:srgbClr val="DF2A36"/>
                </a:solidFill>
                <a:latin typeface="Arial"/>
                <a:ea typeface="Arial"/>
                <a:cs typeface="Arial"/>
                <a:sym typeface="Arial"/>
              </a:rPr>
              <a:t>THANK YOU</a:t>
            </a:r>
            <a:endParaRPr sz="4400" b="0" i="0" u="none" strike="noStrike" cap="none">
              <a:solidFill>
                <a:srgbClr val="DF2A36"/>
              </a:solidFill>
              <a:latin typeface="Arial"/>
              <a:ea typeface="Arial"/>
              <a:cs typeface="Arial"/>
              <a:sym typeface="Arial"/>
            </a:endParaRPr>
          </a:p>
        </p:txBody>
      </p:sp>
      <p:pic>
        <p:nvPicPr>
          <p:cNvPr id="303" name="Google Shape;303;p84"/>
          <p:cNvPicPr preferRelativeResize="0"/>
          <p:nvPr/>
        </p:nvPicPr>
        <p:blipFill rotWithShape="1">
          <a:blip r:embed="rId3">
            <a:alphaModFix/>
          </a:blip>
          <a:srcRect l="22326" t="32664" r="11836" b="35101"/>
          <a:stretch/>
        </p:blipFill>
        <p:spPr>
          <a:xfrm>
            <a:off x="262467" y="258234"/>
            <a:ext cx="1504951" cy="423333"/>
          </a:xfrm>
          <a:prstGeom prst="rect">
            <a:avLst/>
          </a:prstGeom>
          <a:noFill/>
          <a:ln>
            <a:noFill/>
          </a:ln>
        </p:spPr>
      </p:pic>
      <p:grpSp>
        <p:nvGrpSpPr>
          <p:cNvPr id="304" name="Google Shape;304;p84"/>
          <p:cNvGrpSpPr/>
          <p:nvPr/>
        </p:nvGrpSpPr>
        <p:grpSpPr>
          <a:xfrm>
            <a:off x="11856720" y="1182857"/>
            <a:ext cx="223520" cy="990718"/>
            <a:chOff x="11856720" y="140636"/>
            <a:chExt cx="223520" cy="990718"/>
          </a:xfrm>
        </p:grpSpPr>
        <p:grpSp>
          <p:nvGrpSpPr>
            <p:cNvPr id="305" name="Google Shape;305;p84"/>
            <p:cNvGrpSpPr/>
            <p:nvPr/>
          </p:nvGrpSpPr>
          <p:grpSpPr>
            <a:xfrm>
              <a:off x="11856720" y="660278"/>
              <a:ext cx="223520" cy="471076"/>
              <a:chOff x="9734551" y="3138055"/>
              <a:chExt cx="2457449" cy="1328450"/>
            </a:xfrm>
          </p:grpSpPr>
          <p:sp>
            <p:nvSpPr>
              <p:cNvPr id="306" name="Google Shape;306;p84"/>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307" name="Google Shape;307;p84"/>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308" name="Google Shape;308;p84"/>
            <p:cNvGrpSpPr/>
            <p:nvPr/>
          </p:nvGrpSpPr>
          <p:grpSpPr>
            <a:xfrm>
              <a:off x="11856720" y="140636"/>
              <a:ext cx="223520" cy="471076"/>
              <a:chOff x="9734551" y="3138055"/>
              <a:chExt cx="2457449" cy="1328450"/>
            </a:xfrm>
          </p:grpSpPr>
          <p:sp>
            <p:nvSpPr>
              <p:cNvPr id="309" name="Google Shape;309;p84"/>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310" name="Google Shape;310;p84"/>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311" name="Google Shape;311;p84"/>
          <p:cNvPicPr preferRelativeResize="0"/>
          <p:nvPr/>
        </p:nvPicPr>
        <p:blipFill rotWithShape="1">
          <a:blip r:embed="rId4">
            <a:alphaModFix/>
          </a:blip>
          <a:srcRect/>
          <a:stretch/>
        </p:blipFill>
        <p:spPr>
          <a:xfrm>
            <a:off x="7829549" y="2637368"/>
            <a:ext cx="4931834" cy="493183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2"/>
                                        </p:tgtEl>
                                        <p:attrNameLst>
                                          <p:attrName>style.visibility</p:attrName>
                                        </p:attrNameLst>
                                      </p:cBhvr>
                                      <p:to>
                                        <p:strVal val="visible"/>
                                      </p:to>
                                    </p:set>
                                    <p:animEffect transition="in" filter="fade">
                                      <p:cBhvr>
                                        <p:cTn id="7" dur="500"/>
                                        <p:tgtEl>
                                          <p:spTgt spid="3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76"/>
          <p:cNvPicPr preferRelativeResize="0"/>
          <p:nvPr/>
        </p:nvPicPr>
        <p:blipFill rotWithShape="1">
          <a:blip r:embed="rId3">
            <a:alphaModFix/>
          </a:blip>
          <a:srcRect l="22326" t="32664" r="11835" b="35100"/>
          <a:stretch/>
        </p:blipFill>
        <p:spPr>
          <a:xfrm>
            <a:off x="262467" y="258234"/>
            <a:ext cx="1504951" cy="423333"/>
          </a:xfrm>
          <a:prstGeom prst="rect">
            <a:avLst/>
          </a:prstGeom>
          <a:noFill/>
          <a:ln>
            <a:noFill/>
          </a:ln>
        </p:spPr>
      </p:pic>
      <p:grpSp>
        <p:nvGrpSpPr>
          <p:cNvPr id="114" name="Google Shape;114;p76"/>
          <p:cNvGrpSpPr/>
          <p:nvPr/>
        </p:nvGrpSpPr>
        <p:grpSpPr>
          <a:xfrm>
            <a:off x="11856720" y="140636"/>
            <a:ext cx="223520" cy="990718"/>
            <a:chOff x="11856720" y="140636"/>
            <a:chExt cx="223520" cy="990718"/>
          </a:xfrm>
        </p:grpSpPr>
        <p:grpSp>
          <p:nvGrpSpPr>
            <p:cNvPr id="115" name="Google Shape;115;p76"/>
            <p:cNvGrpSpPr/>
            <p:nvPr/>
          </p:nvGrpSpPr>
          <p:grpSpPr>
            <a:xfrm>
              <a:off x="11856720" y="660278"/>
              <a:ext cx="223520" cy="471076"/>
              <a:chOff x="9734551" y="3138055"/>
              <a:chExt cx="2457449" cy="1328450"/>
            </a:xfrm>
          </p:grpSpPr>
          <p:sp>
            <p:nvSpPr>
              <p:cNvPr id="116" name="Google Shape;116;p76"/>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7" name="Google Shape;117;p76"/>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118" name="Google Shape;118;p76"/>
            <p:cNvGrpSpPr/>
            <p:nvPr/>
          </p:nvGrpSpPr>
          <p:grpSpPr>
            <a:xfrm>
              <a:off x="11856720" y="140636"/>
              <a:ext cx="223520" cy="471076"/>
              <a:chOff x="9734551" y="3138055"/>
              <a:chExt cx="2457449" cy="1328450"/>
            </a:xfrm>
          </p:grpSpPr>
          <p:sp>
            <p:nvSpPr>
              <p:cNvPr id="119" name="Google Shape;119;p76"/>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20" name="Google Shape;120;p76"/>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121" name="Google Shape;121;p76" descr="A logo with text overlay&#10;&#10;Description automatically generated"/>
          <p:cNvPicPr preferRelativeResize="0"/>
          <p:nvPr/>
        </p:nvPicPr>
        <p:blipFill rotWithShape="1">
          <a:blip r:embed="rId4">
            <a:alphaModFix/>
          </a:blip>
          <a:srcRect l="37906" t="34096" r="9605" b="36394"/>
          <a:stretch/>
        </p:blipFill>
        <p:spPr>
          <a:xfrm>
            <a:off x="11125200" y="11945"/>
            <a:ext cx="1066800" cy="599768"/>
          </a:xfrm>
          <a:prstGeom prst="rect">
            <a:avLst/>
          </a:prstGeom>
          <a:noFill/>
          <a:ln>
            <a:noFill/>
          </a:ln>
        </p:spPr>
      </p:pic>
      <p:sp>
        <p:nvSpPr>
          <p:cNvPr id="122" name="Google Shape;122;p76"/>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Montserrat"/>
                <a:ea typeface="Montserrat"/>
                <a:cs typeface="Montserrat"/>
                <a:sym typeface="Montserrat"/>
              </a:rPr>
              <a:t>Project Group – Details</a:t>
            </a:r>
            <a:endParaRPr sz="1400" b="0" i="0" u="none" strike="noStrike" cap="none">
              <a:solidFill>
                <a:srgbClr val="000000"/>
              </a:solidFill>
              <a:latin typeface="Arial"/>
              <a:ea typeface="Arial"/>
              <a:cs typeface="Arial"/>
              <a:sym typeface="Arial"/>
            </a:endParaRPr>
          </a:p>
        </p:txBody>
      </p:sp>
      <p:grpSp>
        <p:nvGrpSpPr>
          <p:cNvPr id="123" name="Google Shape;123;p76"/>
          <p:cNvGrpSpPr/>
          <p:nvPr/>
        </p:nvGrpSpPr>
        <p:grpSpPr>
          <a:xfrm>
            <a:off x="550606" y="762414"/>
            <a:ext cx="10965118" cy="305674"/>
            <a:chOff x="550606" y="762414"/>
            <a:chExt cx="10965118" cy="305674"/>
          </a:xfrm>
        </p:grpSpPr>
        <p:sp>
          <p:nvSpPr>
            <p:cNvPr id="124" name="Google Shape;124;p76"/>
            <p:cNvSpPr/>
            <p:nvPr/>
          </p:nvSpPr>
          <p:spPr>
            <a:xfrm>
              <a:off x="550606" y="765905"/>
              <a:ext cx="2114338" cy="302183"/>
            </a:xfrm>
            <a:prstGeom prst="roundRect">
              <a:avLst>
                <a:gd name="adj" fmla="val 16667"/>
              </a:avLst>
            </a:prstGeom>
            <a:solidFill>
              <a:srgbClr val="171616"/>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a:solidFill>
                    <a:schemeClr val="lt1"/>
                  </a:solidFill>
                  <a:latin typeface="Verdana"/>
                  <a:ea typeface="Verdana"/>
                  <a:cs typeface="Verdana"/>
                  <a:sym typeface="Verdana"/>
                </a:rPr>
                <a:t>Photo </a:t>
              </a:r>
              <a:endParaRPr sz="1000" b="1" i="0" u="none" strike="noStrike" cap="none">
                <a:solidFill>
                  <a:srgbClr val="000000"/>
                </a:solidFill>
                <a:latin typeface="Arial"/>
                <a:ea typeface="Arial"/>
                <a:cs typeface="Arial"/>
                <a:sym typeface="Arial"/>
              </a:endParaRPr>
            </a:p>
          </p:txBody>
        </p:sp>
        <p:sp>
          <p:nvSpPr>
            <p:cNvPr id="125" name="Google Shape;125;p76"/>
            <p:cNvSpPr/>
            <p:nvPr/>
          </p:nvSpPr>
          <p:spPr>
            <a:xfrm>
              <a:off x="2759165" y="762415"/>
              <a:ext cx="1871829" cy="295979"/>
            </a:xfrm>
            <a:prstGeom prst="roundRect">
              <a:avLst>
                <a:gd name="adj" fmla="val 16667"/>
              </a:avLst>
            </a:prstGeom>
            <a:solidFill>
              <a:srgbClr val="171616"/>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a:solidFill>
                    <a:schemeClr val="lt1"/>
                  </a:solidFill>
                  <a:latin typeface="Verdana"/>
                  <a:ea typeface="Verdana"/>
                  <a:cs typeface="Verdana"/>
                  <a:sym typeface="Verdana"/>
                </a:rPr>
                <a:t>Track</a:t>
              </a:r>
              <a:endParaRPr sz="1000" b="1" i="0" u="none" strike="noStrike" cap="none">
                <a:solidFill>
                  <a:srgbClr val="000000"/>
                </a:solidFill>
                <a:latin typeface="Arial"/>
                <a:ea typeface="Arial"/>
                <a:cs typeface="Arial"/>
                <a:sym typeface="Arial"/>
              </a:endParaRPr>
            </a:p>
          </p:txBody>
        </p:sp>
        <p:sp>
          <p:nvSpPr>
            <p:cNvPr id="126" name="Google Shape;126;p76"/>
            <p:cNvSpPr/>
            <p:nvPr/>
          </p:nvSpPr>
          <p:spPr>
            <a:xfrm>
              <a:off x="4799359" y="772109"/>
              <a:ext cx="2004564" cy="295979"/>
            </a:xfrm>
            <a:prstGeom prst="roundRect">
              <a:avLst>
                <a:gd name="adj" fmla="val 16667"/>
              </a:avLst>
            </a:prstGeom>
            <a:solidFill>
              <a:srgbClr val="171616"/>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a:solidFill>
                    <a:schemeClr val="lt1"/>
                  </a:solidFill>
                  <a:latin typeface="Verdana"/>
                  <a:ea typeface="Verdana"/>
                  <a:cs typeface="Verdana"/>
                  <a:sym typeface="Verdana"/>
                </a:rPr>
                <a:t>Roll No</a:t>
              </a:r>
              <a:endParaRPr sz="1000" b="1" i="0" u="none" strike="noStrike" cap="none">
                <a:solidFill>
                  <a:srgbClr val="000000"/>
                </a:solidFill>
                <a:latin typeface="Arial"/>
                <a:ea typeface="Arial"/>
                <a:cs typeface="Arial"/>
                <a:sym typeface="Arial"/>
              </a:endParaRPr>
            </a:p>
          </p:txBody>
        </p:sp>
        <p:sp>
          <p:nvSpPr>
            <p:cNvPr id="127" name="Google Shape;127;p76"/>
            <p:cNvSpPr/>
            <p:nvPr/>
          </p:nvSpPr>
          <p:spPr>
            <a:xfrm>
              <a:off x="6937875" y="762414"/>
              <a:ext cx="4577849" cy="295979"/>
            </a:xfrm>
            <a:prstGeom prst="roundRect">
              <a:avLst>
                <a:gd name="adj" fmla="val 16667"/>
              </a:avLst>
            </a:prstGeom>
            <a:solidFill>
              <a:srgbClr val="171616"/>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a:solidFill>
                    <a:schemeClr val="lt1"/>
                  </a:solidFill>
                  <a:latin typeface="Verdana"/>
                  <a:ea typeface="Verdana"/>
                  <a:cs typeface="Verdana"/>
                  <a:sym typeface="Verdana"/>
                </a:rPr>
                <a:t>Name</a:t>
              </a:r>
              <a:endParaRPr sz="1000" b="1" i="0" u="none" strike="noStrike" cap="none">
                <a:solidFill>
                  <a:srgbClr val="000000"/>
                </a:solidFill>
                <a:latin typeface="Arial"/>
                <a:ea typeface="Arial"/>
                <a:cs typeface="Arial"/>
                <a:sym typeface="Arial"/>
              </a:endParaRPr>
            </a:p>
          </p:txBody>
        </p:sp>
      </p:grpSp>
      <p:grpSp>
        <p:nvGrpSpPr>
          <p:cNvPr id="128" name="Google Shape;128;p76"/>
          <p:cNvGrpSpPr/>
          <p:nvPr/>
        </p:nvGrpSpPr>
        <p:grpSpPr>
          <a:xfrm>
            <a:off x="2759164" y="1557374"/>
            <a:ext cx="8790811" cy="599700"/>
            <a:chOff x="2759164" y="1557374"/>
            <a:chExt cx="8790811" cy="599700"/>
          </a:xfrm>
        </p:grpSpPr>
        <p:sp>
          <p:nvSpPr>
            <p:cNvPr id="129" name="Google Shape;129;p76"/>
            <p:cNvSpPr/>
            <p:nvPr/>
          </p:nvSpPr>
          <p:spPr>
            <a:xfrm>
              <a:off x="2759164" y="1557376"/>
              <a:ext cx="187182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a:solidFill>
                    <a:schemeClr val="lt1"/>
                  </a:solidFill>
                  <a:latin typeface="Verdana"/>
                  <a:ea typeface="Verdana"/>
                  <a:cs typeface="Verdana"/>
                  <a:sym typeface="Verdana"/>
                </a:rPr>
                <a:t>EECE AI/ML</a:t>
              </a:r>
              <a:endParaRPr sz="900" b="0" i="0" u="none" strike="noStrike" cap="none">
                <a:solidFill>
                  <a:srgbClr val="000000"/>
                </a:solidFill>
                <a:latin typeface="Arial"/>
                <a:ea typeface="Arial"/>
                <a:cs typeface="Arial"/>
                <a:sym typeface="Arial"/>
              </a:endParaRPr>
            </a:p>
          </p:txBody>
        </p:sp>
        <p:sp>
          <p:nvSpPr>
            <p:cNvPr id="130" name="Google Shape;130;p76"/>
            <p:cNvSpPr/>
            <p:nvPr/>
          </p:nvSpPr>
          <p:spPr>
            <a:xfrm>
              <a:off x="4799350" y="1557374"/>
              <a:ext cx="2024700" cy="599700"/>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a:solidFill>
                    <a:schemeClr val="lt1"/>
                  </a:solidFill>
                  <a:latin typeface="Verdana"/>
                  <a:ea typeface="Verdana"/>
                  <a:cs typeface="Verdana"/>
                  <a:sym typeface="Verdana"/>
                </a:rPr>
                <a:t>BU21EECE0100109</a:t>
              </a:r>
              <a:endParaRPr sz="900" b="0" i="0" u="none" strike="noStrike" cap="none">
                <a:solidFill>
                  <a:srgbClr val="000000"/>
                </a:solidFill>
                <a:latin typeface="Arial"/>
                <a:ea typeface="Arial"/>
                <a:cs typeface="Arial"/>
                <a:sym typeface="Arial"/>
              </a:endParaRPr>
            </a:p>
          </p:txBody>
        </p:sp>
        <p:sp>
          <p:nvSpPr>
            <p:cNvPr id="131" name="Google Shape;131;p76"/>
            <p:cNvSpPr/>
            <p:nvPr/>
          </p:nvSpPr>
          <p:spPr>
            <a:xfrm>
              <a:off x="6972275" y="1557376"/>
              <a:ext cx="4577700" cy="369000"/>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a:solidFill>
                    <a:schemeClr val="lt1"/>
                  </a:solidFill>
                  <a:latin typeface="Verdana"/>
                  <a:ea typeface="Verdana"/>
                  <a:cs typeface="Verdana"/>
                  <a:sym typeface="Verdana"/>
                </a:rPr>
                <a:t>DOMMA ANIL KUMAR</a:t>
              </a:r>
              <a:endParaRPr sz="900" b="0" i="0" u="none" strike="noStrike" cap="none">
                <a:solidFill>
                  <a:srgbClr val="000000"/>
                </a:solidFill>
                <a:latin typeface="Arial"/>
                <a:ea typeface="Arial"/>
                <a:cs typeface="Arial"/>
                <a:sym typeface="Arial"/>
              </a:endParaRPr>
            </a:p>
          </p:txBody>
        </p:sp>
      </p:grpSp>
      <p:grpSp>
        <p:nvGrpSpPr>
          <p:cNvPr id="132" name="Google Shape;132;p76"/>
          <p:cNvGrpSpPr/>
          <p:nvPr/>
        </p:nvGrpSpPr>
        <p:grpSpPr>
          <a:xfrm>
            <a:off x="791034" y="3415467"/>
            <a:ext cx="10919966" cy="1080213"/>
            <a:chOff x="905784" y="1270748"/>
            <a:chExt cx="10919966" cy="1080213"/>
          </a:xfrm>
        </p:grpSpPr>
        <p:sp>
          <p:nvSpPr>
            <p:cNvPr id="133" name="Google Shape;133;p76"/>
            <p:cNvSpPr/>
            <p:nvPr/>
          </p:nvSpPr>
          <p:spPr>
            <a:xfrm>
              <a:off x="905784" y="1270748"/>
              <a:ext cx="1198319" cy="941509"/>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400" b="0" i="0" u="none" strike="noStrike" cap="none">
                  <a:solidFill>
                    <a:schemeClr val="lt1"/>
                  </a:solidFill>
                  <a:latin typeface="Verdana"/>
                  <a:ea typeface="Verdana"/>
                  <a:cs typeface="Verdana"/>
                  <a:sym typeface="Verdana"/>
                </a:rPr>
                <a:t>Photo</a:t>
              </a:r>
              <a:endParaRPr sz="1050" b="0" i="0" u="none" strike="noStrike" cap="none">
                <a:solidFill>
                  <a:srgbClr val="000000"/>
                </a:solidFill>
                <a:latin typeface="Arial"/>
                <a:ea typeface="Arial"/>
                <a:cs typeface="Arial"/>
                <a:sym typeface="Arial"/>
              </a:endParaRPr>
            </a:p>
          </p:txBody>
        </p:sp>
        <p:sp>
          <p:nvSpPr>
            <p:cNvPr id="134" name="Google Shape;134;p76"/>
            <p:cNvSpPr/>
            <p:nvPr/>
          </p:nvSpPr>
          <p:spPr>
            <a:xfrm>
              <a:off x="2759164" y="1557376"/>
              <a:ext cx="187182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a:solidFill>
                    <a:schemeClr val="lt1"/>
                  </a:solidFill>
                  <a:latin typeface="Verdana"/>
                  <a:ea typeface="Verdana"/>
                  <a:cs typeface="Verdana"/>
                  <a:sym typeface="Verdana"/>
                </a:rPr>
                <a:t>EECE AI/ML</a:t>
              </a:r>
              <a:endParaRPr sz="900" b="0" i="0" u="none" strike="noStrike" cap="none">
                <a:solidFill>
                  <a:srgbClr val="000000"/>
                </a:solidFill>
                <a:latin typeface="Arial"/>
                <a:ea typeface="Arial"/>
                <a:cs typeface="Arial"/>
                <a:sym typeface="Arial"/>
              </a:endParaRPr>
            </a:p>
          </p:txBody>
        </p:sp>
        <p:sp>
          <p:nvSpPr>
            <p:cNvPr id="135" name="Google Shape;135;p76"/>
            <p:cNvSpPr/>
            <p:nvPr/>
          </p:nvSpPr>
          <p:spPr>
            <a:xfrm>
              <a:off x="4782150" y="1614161"/>
              <a:ext cx="2007300" cy="736800"/>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a:solidFill>
                    <a:schemeClr val="lt1"/>
                  </a:solidFill>
                  <a:latin typeface="Verdana"/>
                  <a:ea typeface="Verdana"/>
                  <a:cs typeface="Verdana"/>
                  <a:sym typeface="Verdana"/>
                </a:rPr>
                <a:t>BU21EECE0100402</a:t>
              </a:r>
              <a:endParaRPr sz="900" b="0" i="0" u="none" strike="noStrike" cap="none">
                <a:solidFill>
                  <a:srgbClr val="000000"/>
                </a:solidFill>
                <a:latin typeface="Arial"/>
                <a:ea typeface="Arial"/>
                <a:cs typeface="Arial"/>
                <a:sym typeface="Arial"/>
              </a:endParaRPr>
            </a:p>
          </p:txBody>
        </p:sp>
        <p:sp>
          <p:nvSpPr>
            <p:cNvPr id="136" name="Google Shape;136;p76"/>
            <p:cNvSpPr/>
            <p:nvPr/>
          </p:nvSpPr>
          <p:spPr>
            <a:xfrm>
              <a:off x="7248050" y="1633576"/>
              <a:ext cx="4577700" cy="369000"/>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a:solidFill>
                    <a:schemeClr val="lt1"/>
                  </a:solidFill>
                  <a:latin typeface="Verdana"/>
                  <a:ea typeface="Verdana"/>
                  <a:cs typeface="Verdana"/>
                  <a:sym typeface="Verdana"/>
                </a:rPr>
                <a:t>M.V.RATHNAKAR REDDY</a:t>
              </a:r>
              <a:endParaRPr sz="900" b="0" i="0" u="none" strike="noStrike" cap="none">
                <a:solidFill>
                  <a:srgbClr val="000000"/>
                </a:solidFill>
                <a:latin typeface="Arial"/>
                <a:ea typeface="Arial"/>
                <a:cs typeface="Arial"/>
                <a:sym typeface="Arial"/>
              </a:endParaRPr>
            </a:p>
          </p:txBody>
        </p:sp>
      </p:grpSp>
      <p:grpSp>
        <p:nvGrpSpPr>
          <p:cNvPr id="137" name="Google Shape;137;p76"/>
          <p:cNvGrpSpPr/>
          <p:nvPr/>
        </p:nvGrpSpPr>
        <p:grpSpPr>
          <a:xfrm>
            <a:off x="728194" y="5414903"/>
            <a:ext cx="10515529" cy="941509"/>
            <a:chOff x="905784" y="1270748"/>
            <a:chExt cx="10397003" cy="941509"/>
          </a:xfrm>
        </p:grpSpPr>
        <p:sp>
          <p:nvSpPr>
            <p:cNvPr id="138" name="Google Shape;138;p76"/>
            <p:cNvSpPr/>
            <p:nvPr/>
          </p:nvSpPr>
          <p:spPr>
            <a:xfrm>
              <a:off x="905784" y="1270748"/>
              <a:ext cx="1198319" cy="941509"/>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400" b="0" i="0" u="none" strike="noStrike" cap="none">
                  <a:solidFill>
                    <a:schemeClr val="lt1"/>
                  </a:solidFill>
                  <a:latin typeface="Verdana"/>
                  <a:ea typeface="Verdana"/>
                  <a:cs typeface="Verdana"/>
                  <a:sym typeface="Verdana"/>
                </a:rPr>
                <a:t>Photo</a:t>
              </a:r>
              <a:endParaRPr sz="1050" b="0" i="0" u="none" strike="noStrike" cap="none">
                <a:solidFill>
                  <a:srgbClr val="000000"/>
                </a:solidFill>
                <a:latin typeface="Arial"/>
                <a:ea typeface="Arial"/>
                <a:cs typeface="Arial"/>
                <a:sym typeface="Arial"/>
              </a:endParaRPr>
            </a:p>
          </p:txBody>
        </p:sp>
        <p:sp>
          <p:nvSpPr>
            <p:cNvPr id="139" name="Google Shape;139;p76"/>
            <p:cNvSpPr/>
            <p:nvPr/>
          </p:nvSpPr>
          <p:spPr>
            <a:xfrm>
              <a:off x="2759164" y="1557376"/>
              <a:ext cx="187182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a:solidFill>
                    <a:schemeClr val="lt1"/>
                  </a:solidFill>
                  <a:latin typeface="Verdana"/>
                  <a:ea typeface="Verdana"/>
                  <a:cs typeface="Verdana"/>
                  <a:sym typeface="Verdana"/>
                </a:rPr>
                <a:t>EECE AI/ML</a:t>
              </a:r>
              <a:endParaRPr sz="900" b="0" i="0" u="none" strike="noStrike" cap="none">
                <a:solidFill>
                  <a:srgbClr val="000000"/>
                </a:solidFill>
                <a:latin typeface="Arial"/>
                <a:ea typeface="Arial"/>
                <a:cs typeface="Arial"/>
                <a:sym typeface="Arial"/>
              </a:endParaRPr>
            </a:p>
          </p:txBody>
        </p:sp>
        <p:sp>
          <p:nvSpPr>
            <p:cNvPr id="140" name="Google Shape;140;p76"/>
            <p:cNvSpPr/>
            <p:nvPr/>
          </p:nvSpPr>
          <p:spPr>
            <a:xfrm>
              <a:off x="4799350" y="1557372"/>
              <a:ext cx="2138400" cy="599700"/>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a:solidFill>
                    <a:schemeClr val="lt1"/>
                  </a:solidFill>
                  <a:latin typeface="Verdana"/>
                  <a:ea typeface="Verdana"/>
                  <a:cs typeface="Verdana"/>
                  <a:sym typeface="Verdana"/>
                </a:rPr>
                <a:t>BU21EECE0100435</a:t>
              </a:r>
              <a:endParaRPr sz="900" b="0" i="0" u="none" strike="noStrike" cap="none">
                <a:solidFill>
                  <a:srgbClr val="000000"/>
                </a:solidFill>
                <a:latin typeface="Arial"/>
                <a:ea typeface="Arial"/>
                <a:cs typeface="Arial"/>
                <a:sym typeface="Arial"/>
              </a:endParaRPr>
            </a:p>
          </p:txBody>
        </p:sp>
        <p:sp>
          <p:nvSpPr>
            <p:cNvPr id="141" name="Google Shape;141;p76"/>
            <p:cNvSpPr/>
            <p:nvPr/>
          </p:nvSpPr>
          <p:spPr>
            <a:xfrm>
              <a:off x="7496387" y="1441648"/>
              <a:ext cx="3806400" cy="599700"/>
            </a:xfrm>
            <a:prstGeom prst="roundRect">
              <a:avLst>
                <a:gd name="adj" fmla="val 50000"/>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en-US" sz="1800">
                  <a:solidFill>
                    <a:schemeClr val="lt1"/>
                  </a:solidFill>
                  <a:latin typeface="Verdana"/>
                  <a:ea typeface="Verdana"/>
                  <a:cs typeface="Verdana"/>
                  <a:sym typeface="Verdana"/>
                </a:rPr>
                <a:t>N.BADRINATH REDDY</a:t>
              </a:r>
              <a:endParaRPr sz="900" b="0" i="0" u="none" strike="noStrike" cap="none">
                <a:solidFill>
                  <a:srgbClr val="000000"/>
                </a:solidFill>
                <a:latin typeface="Arial"/>
                <a:ea typeface="Arial"/>
                <a:cs typeface="Arial"/>
                <a:sym typeface="Arial"/>
              </a:endParaRPr>
            </a:p>
          </p:txBody>
        </p:sp>
      </p:grpSp>
      <p:sp>
        <p:nvSpPr>
          <p:cNvPr id="142" name="Google Shape;142;p76"/>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a:t>
            </a:fld>
            <a:endParaRPr/>
          </a:p>
        </p:txBody>
      </p:sp>
      <p:pic>
        <p:nvPicPr>
          <p:cNvPr id="143" name="Google Shape;143;p76"/>
          <p:cNvPicPr preferRelativeResize="0"/>
          <p:nvPr/>
        </p:nvPicPr>
        <p:blipFill>
          <a:blip r:embed="rId5">
            <a:alphaModFix/>
          </a:blip>
          <a:stretch>
            <a:fillRect/>
          </a:stretch>
        </p:blipFill>
        <p:spPr>
          <a:xfrm>
            <a:off x="728194" y="1257258"/>
            <a:ext cx="1398829" cy="1664697"/>
          </a:xfrm>
          <a:prstGeom prst="rect">
            <a:avLst/>
          </a:prstGeom>
          <a:noFill/>
          <a:ln>
            <a:noFill/>
          </a:ln>
        </p:spPr>
      </p:pic>
      <p:pic>
        <p:nvPicPr>
          <p:cNvPr id="145" name="Google Shape;145;p76"/>
          <p:cNvPicPr preferRelativeResize="0"/>
          <p:nvPr/>
        </p:nvPicPr>
        <p:blipFill>
          <a:blip r:embed="rId6">
            <a:alphaModFix/>
          </a:blip>
          <a:stretch>
            <a:fillRect/>
          </a:stretch>
        </p:blipFill>
        <p:spPr>
          <a:xfrm>
            <a:off x="675133" y="4964993"/>
            <a:ext cx="1504950" cy="1944117"/>
          </a:xfrm>
          <a:prstGeom prst="rect">
            <a:avLst/>
          </a:prstGeom>
          <a:noFill/>
          <a:ln>
            <a:noFill/>
          </a:ln>
        </p:spPr>
      </p:pic>
      <p:pic>
        <p:nvPicPr>
          <p:cNvPr id="3" name="Picture 2">
            <a:extLst>
              <a:ext uri="{FF2B5EF4-FFF2-40B4-BE49-F238E27FC236}">
                <a16:creationId xmlns:a16="http://schemas.microsoft.com/office/drawing/2014/main" id="{D1E7BDCC-1B32-5A1C-1D22-45A9B7ED3608}"/>
              </a:ext>
            </a:extLst>
          </p:cNvPr>
          <p:cNvPicPr>
            <a:picLocks noChangeAspect="1"/>
          </p:cNvPicPr>
          <p:nvPr/>
        </p:nvPicPr>
        <p:blipFill>
          <a:blip r:embed="rId7"/>
          <a:srcRect l="6308" t="5131" r="6306" b="5324"/>
          <a:stretch/>
        </p:blipFill>
        <p:spPr>
          <a:xfrm>
            <a:off x="729560" y="3111126"/>
            <a:ext cx="1398829" cy="170333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Google Shape;150;p5"/>
          <p:cNvPicPr preferRelativeResize="0"/>
          <p:nvPr/>
        </p:nvPicPr>
        <p:blipFill rotWithShape="1">
          <a:blip r:embed="rId3">
            <a:alphaModFix/>
          </a:blip>
          <a:srcRect l="22326" t="32664" r="11835" b="35100"/>
          <a:stretch/>
        </p:blipFill>
        <p:spPr>
          <a:xfrm>
            <a:off x="262467" y="258234"/>
            <a:ext cx="1504951" cy="423333"/>
          </a:xfrm>
          <a:prstGeom prst="rect">
            <a:avLst/>
          </a:prstGeom>
          <a:noFill/>
          <a:ln>
            <a:noFill/>
          </a:ln>
        </p:spPr>
      </p:pic>
      <p:grpSp>
        <p:nvGrpSpPr>
          <p:cNvPr id="151" name="Google Shape;151;p5"/>
          <p:cNvGrpSpPr/>
          <p:nvPr/>
        </p:nvGrpSpPr>
        <p:grpSpPr>
          <a:xfrm>
            <a:off x="11856720" y="140636"/>
            <a:ext cx="223520" cy="990718"/>
            <a:chOff x="11856720" y="140636"/>
            <a:chExt cx="223520" cy="990718"/>
          </a:xfrm>
        </p:grpSpPr>
        <p:grpSp>
          <p:nvGrpSpPr>
            <p:cNvPr id="152" name="Google Shape;152;p5"/>
            <p:cNvGrpSpPr/>
            <p:nvPr/>
          </p:nvGrpSpPr>
          <p:grpSpPr>
            <a:xfrm>
              <a:off x="11856720" y="660278"/>
              <a:ext cx="223520" cy="471076"/>
              <a:chOff x="9734551" y="3138055"/>
              <a:chExt cx="2457449" cy="1328450"/>
            </a:xfrm>
          </p:grpSpPr>
          <p:sp>
            <p:nvSpPr>
              <p:cNvPr id="153" name="Google Shape;153;p5"/>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54" name="Google Shape;154;p5"/>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155" name="Google Shape;155;p5"/>
            <p:cNvGrpSpPr/>
            <p:nvPr/>
          </p:nvGrpSpPr>
          <p:grpSpPr>
            <a:xfrm>
              <a:off x="11856720" y="140636"/>
              <a:ext cx="223520" cy="471076"/>
              <a:chOff x="9734551" y="3138055"/>
              <a:chExt cx="2457449" cy="1328450"/>
            </a:xfrm>
          </p:grpSpPr>
          <p:sp>
            <p:nvSpPr>
              <p:cNvPr id="156" name="Google Shape;156;p5"/>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57" name="Google Shape;157;p5"/>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158" name="Google Shape;158;p5" descr="A logo with text overlay&#10;&#10;Description automatically generated"/>
          <p:cNvPicPr preferRelativeResize="0"/>
          <p:nvPr/>
        </p:nvPicPr>
        <p:blipFill rotWithShape="1">
          <a:blip r:embed="rId4">
            <a:alphaModFix/>
          </a:blip>
          <a:srcRect l="37906" t="34096" r="9605" b="36394"/>
          <a:stretch/>
        </p:blipFill>
        <p:spPr>
          <a:xfrm>
            <a:off x="11125200" y="11945"/>
            <a:ext cx="1066800" cy="599768"/>
          </a:xfrm>
          <a:prstGeom prst="rect">
            <a:avLst/>
          </a:prstGeom>
          <a:noFill/>
          <a:ln>
            <a:noFill/>
          </a:ln>
        </p:spPr>
      </p:pic>
      <p:sp>
        <p:nvSpPr>
          <p:cNvPr id="159" name="Google Shape;159;p5"/>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Montserrat"/>
                <a:ea typeface="Montserrat"/>
                <a:cs typeface="Montserrat"/>
                <a:sym typeface="Montserrat"/>
              </a:rPr>
              <a:t>Objective and Goals</a:t>
            </a:r>
            <a:endParaRPr sz="1400" b="0" i="0" u="none" strike="noStrike" cap="none">
              <a:solidFill>
                <a:srgbClr val="000000"/>
              </a:solidFill>
              <a:latin typeface="Arial"/>
              <a:ea typeface="Arial"/>
              <a:cs typeface="Arial"/>
              <a:sym typeface="Arial"/>
            </a:endParaRPr>
          </a:p>
        </p:txBody>
      </p:sp>
      <p:sp>
        <p:nvSpPr>
          <p:cNvPr id="160" name="Google Shape;160;p5"/>
          <p:cNvSpPr/>
          <p:nvPr/>
        </p:nvSpPr>
        <p:spPr>
          <a:xfrm>
            <a:off x="550606" y="765905"/>
            <a:ext cx="2114338" cy="302183"/>
          </a:xfrm>
          <a:prstGeom prst="roundRect">
            <a:avLst>
              <a:gd name="adj" fmla="val 16667"/>
            </a:avLst>
          </a:prstGeom>
          <a:solidFill>
            <a:srgbClr val="171616"/>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a:solidFill>
                  <a:schemeClr val="lt1"/>
                </a:solidFill>
                <a:latin typeface="Verdana"/>
                <a:ea typeface="Verdana"/>
                <a:cs typeface="Verdana"/>
                <a:sym typeface="Verdana"/>
              </a:rPr>
              <a:t>Objective </a:t>
            </a:r>
            <a:endParaRPr sz="1000" b="1" i="0" u="none" strike="noStrike" cap="none">
              <a:solidFill>
                <a:srgbClr val="000000"/>
              </a:solidFill>
              <a:latin typeface="Arial"/>
              <a:ea typeface="Arial"/>
              <a:cs typeface="Arial"/>
              <a:sym typeface="Arial"/>
            </a:endParaRPr>
          </a:p>
        </p:txBody>
      </p:sp>
      <p:sp>
        <p:nvSpPr>
          <p:cNvPr id="161" name="Google Shape;161;p5"/>
          <p:cNvSpPr/>
          <p:nvPr/>
        </p:nvSpPr>
        <p:spPr>
          <a:xfrm>
            <a:off x="550606" y="3429000"/>
            <a:ext cx="2114400" cy="302100"/>
          </a:xfrm>
          <a:prstGeom prst="roundRect">
            <a:avLst>
              <a:gd name="adj" fmla="val 16667"/>
            </a:avLst>
          </a:prstGeom>
          <a:solidFill>
            <a:srgbClr val="171616"/>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a:solidFill>
                  <a:schemeClr val="lt1"/>
                </a:solidFill>
                <a:latin typeface="Verdana"/>
                <a:ea typeface="Verdana"/>
                <a:cs typeface="Verdana"/>
                <a:sym typeface="Verdana"/>
              </a:rPr>
              <a:t>Goals</a:t>
            </a:r>
            <a:endParaRPr sz="1000" b="1" i="0" u="none" strike="noStrike" cap="none">
              <a:solidFill>
                <a:srgbClr val="000000"/>
              </a:solidFill>
              <a:latin typeface="Arial"/>
              <a:ea typeface="Arial"/>
              <a:cs typeface="Arial"/>
              <a:sym typeface="Arial"/>
            </a:endParaRPr>
          </a:p>
        </p:txBody>
      </p:sp>
      <p:sp>
        <p:nvSpPr>
          <p:cNvPr id="162" name="Google Shape;162;p5"/>
          <p:cNvSpPr txBox="1"/>
          <p:nvPr/>
        </p:nvSpPr>
        <p:spPr>
          <a:xfrm>
            <a:off x="1000125" y="1268348"/>
            <a:ext cx="9943200" cy="1674264"/>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1200"/>
              </a:spcAft>
              <a:buClr>
                <a:schemeClr val="dk1"/>
              </a:buClr>
              <a:buSzPts val="1100"/>
              <a:buFont typeface="Arial"/>
              <a:buNone/>
            </a:pPr>
            <a:r>
              <a:rPr lang="en-US" sz="1800" b="0" i="0" u="none" strike="noStrike" dirty="0">
                <a:solidFill>
                  <a:srgbClr val="000000"/>
                </a:solidFill>
                <a:effectLst/>
                <a:latin typeface="Times New Roman" panose="02020603050405020304" pitchFamily="18" charset="0"/>
              </a:rPr>
              <a:t>Design and implement an MOT system for an autonomous vehicle using Raspberry Pi. The system shall be able to determine with accuracy the location of multiple objects in real time, such as pedestrians, vehicles, or other obstacles, to guarantee safety and informed decision-making when navigating any setting that concerns dynamic environments of driving</a:t>
            </a:r>
            <a:endParaRPr dirty="0"/>
          </a:p>
        </p:txBody>
      </p:sp>
      <p:sp>
        <p:nvSpPr>
          <p:cNvPr id="163" name="Google Shape;163;p5"/>
          <p:cNvSpPr txBox="1"/>
          <p:nvPr/>
        </p:nvSpPr>
        <p:spPr>
          <a:xfrm>
            <a:off x="1014942" y="3860497"/>
            <a:ext cx="9943200" cy="18589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Times New Roman" panose="02020603050405020304" pitchFamily="18" charset="0"/>
                <a:ea typeface="Verdana"/>
                <a:cs typeface="Times New Roman" panose="02020603050405020304" pitchFamily="18" charset="0"/>
                <a:sym typeface="Verdana"/>
              </a:rPr>
              <a:t>Main Goals </a:t>
            </a:r>
            <a:endParaRPr sz="1800" dirty="0">
              <a:latin typeface="Times New Roman" panose="02020603050405020304" pitchFamily="18" charset="0"/>
              <a:cs typeface="Times New Roman" panose="02020603050405020304" pitchFamily="18" charset="0"/>
            </a:endParaRPr>
          </a:p>
          <a:p>
            <a:pPr marL="457200" lvl="0" indent="-317500" algn="l" rtl="0">
              <a:lnSpc>
                <a:spcPct val="115000"/>
              </a:lnSpc>
              <a:spcBef>
                <a:spcPts val="0"/>
              </a:spcBef>
              <a:spcAft>
                <a:spcPts val="0"/>
              </a:spcAft>
              <a:buSzPts val="1400"/>
              <a:buChar char="•"/>
            </a:pPr>
            <a:r>
              <a:rPr lang="en-US" sz="1800" dirty="0">
                <a:solidFill>
                  <a:schemeClr val="dk1"/>
                </a:solidFill>
                <a:latin typeface="Times New Roman" panose="02020603050405020304" pitchFamily="18" charset="0"/>
                <a:ea typeface="Calibri"/>
                <a:cs typeface="Times New Roman" panose="02020603050405020304" pitchFamily="18" charset="0"/>
                <a:sym typeface="Calibri"/>
              </a:rPr>
              <a:t>DATA COLLECTION</a:t>
            </a:r>
            <a:endParaRPr sz="1800" dirty="0">
              <a:solidFill>
                <a:schemeClr val="dk1"/>
              </a:solidFill>
              <a:latin typeface="Times New Roman" panose="02020603050405020304" pitchFamily="18" charset="0"/>
              <a:ea typeface="Calibri"/>
              <a:cs typeface="Times New Roman" panose="02020603050405020304" pitchFamily="18" charset="0"/>
              <a:sym typeface="Calibri"/>
            </a:endParaRPr>
          </a:p>
          <a:p>
            <a:pPr marL="457200" lvl="0" indent="-317500" algn="l" rtl="0">
              <a:lnSpc>
                <a:spcPct val="115000"/>
              </a:lnSpc>
              <a:spcBef>
                <a:spcPts val="0"/>
              </a:spcBef>
              <a:spcAft>
                <a:spcPts val="0"/>
              </a:spcAft>
              <a:buSzPts val="1400"/>
              <a:buChar char="•"/>
            </a:pPr>
            <a:r>
              <a:rPr lang="en-US" sz="1800" dirty="0">
                <a:solidFill>
                  <a:schemeClr val="dk1"/>
                </a:solidFill>
                <a:latin typeface="Times New Roman" panose="02020603050405020304" pitchFamily="18" charset="0"/>
                <a:ea typeface="Calibri"/>
                <a:cs typeface="Times New Roman" panose="02020603050405020304" pitchFamily="18" charset="0"/>
                <a:sym typeface="Calibri"/>
              </a:rPr>
              <a:t>DETECTION</a:t>
            </a:r>
            <a:endParaRPr sz="1800" dirty="0">
              <a:solidFill>
                <a:schemeClr val="dk1"/>
              </a:solidFill>
              <a:latin typeface="Times New Roman" panose="02020603050405020304" pitchFamily="18" charset="0"/>
              <a:ea typeface="Calibri"/>
              <a:cs typeface="Times New Roman" panose="02020603050405020304" pitchFamily="18" charset="0"/>
              <a:sym typeface="Calibri"/>
            </a:endParaRPr>
          </a:p>
          <a:p>
            <a:pPr marL="457200" lvl="0" indent="-317500" algn="l" rtl="0">
              <a:lnSpc>
                <a:spcPct val="115000"/>
              </a:lnSpc>
              <a:spcBef>
                <a:spcPts val="0"/>
              </a:spcBef>
              <a:spcAft>
                <a:spcPts val="0"/>
              </a:spcAft>
              <a:buSzPts val="1400"/>
              <a:buChar char="•"/>
            </a:pPr>
            <a:r>
              <a:rPr lang="en-US" sz="1800" dirty="0">
                <a:solidFill>
                  <a:schemeClr val="dk1"/>
                </a:solidFill>
                <a:latin typeface="Times New Roman" panose="02020603050405020304" pitchFamily="18" charset="0"/>
                <a:ea typeface="Calibri"/>
                <a:cs typeface="Times New Roman" panose="02020603050405020304" pitchFamily="18" charset="0"/>
                <a:sym typeface="Calibri"/>
              </a:rPr>
              <a:t>TRACKING</a:t>
            </a:r>
            <a:endParaRPr sz="1800" dirty="0">
              <a:solidFill>
                <a:schemeClr val="dk1"/>
              </a:solidFill>
              <a:latin typeface="Times New Roman" panose="02020603050405020304" pitchFamily="18" charset="0"/>
              <a:ea typeface="Calibri"/>
              <a:cs typeface="Times New Roman" panose="02020603050405020304" pitchFamily="18" charset="0"/>
              <a:sym typeface="Calibri"/>
            </a:endParaRPr>
          </a:p>
          <a:p>
            <a:pPr marL="457200" lvl="0" indent="-317500" algn="l" rtl="0">
              <a:lnSpc>
                <a:spcPct val="115000"/>
              </a:lnSpc>
              <a:spcBef>
                <a:spcPts val="0"/>
              </a:spcBef>
              <a:spcAft>
                <a:spcPts val="0"/>
              </a:spcAft>
              <a:buSzPts val="1400"/>
              <a:buChar char="•"/>
            </a:pPr>
            <a:r>
              <a:rPr lang="en-US" sz="1800" dirty="0">
                <a:solidFill>
                  <a:schemeClr val="dk1"/>
                </a:solidFill>
                <a:latin typeface="Times New Roman" panose="02020603050405020304" pitchFamily="18" charset="0"/>
                <a:ea typeface="Calibri"/>
                <a:cs typeface="Times New Roman" panose="02020603050405020304" pitchFamily="18" charset="0"/>
                <a:sym typeface="Calibri"/>
              </a:rPr>
              <a:t>DATA ASSOCIATION</a:t>
            </a:r>
            <a:endParaRPr sz="1800" b="0" i="0" u="none" strike="noStrike" cap="none" dirty="0">
              <a:solidFill>
                <a:srgbClr val="000000"/>
              </a:solidFill>
              <a:latin typeface="Times New Roman" panose="02020603050405020304" pitchFamily="18" charset="0"/>
              <a:ea typeface="Verdana"/>
              <a:cs typeface="Times New Roman" panose="02020603050405020304" pitchFamily="18" charset="0"/>
              <a:sym typeface="Verdana"/>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Verdana"/>
              <a:ea typeface="Verdana"/>
              <a:cs typeface="Verdana"/>
              <a:sym typeface="Verdana"/>
            </a:endParaRPr>
          </a:p>
        </p:txBody>
      </p:sp>
      <p:sp>
        <p:nvSpPr>
          <p:cNvPr id="164" name="Google Shape;164;p5"/>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169" name="Google Shape;169;p6"/>
          <p:cNvPicPr preferRelativeResize="0"/>
          <p:nvPr/>
        </p:nvPicPr>
        <p:blipFill rotWithShape="1">
          <a:blip r:embed="rId3">
            <a:alphaModFix/>
          </a:blip>
          <a:srcRect l="22326" t="32664" r="11835" b="35100"/>
          <a:stretch/>
        </p:blipFill>
        <p:spPr>
          <a:xfrm>
            <a:off x="262467" y="258234"/>
            <a:ext cx="1504951" cy="423333"/>
          </a:xfrm>
          <a:prstGeom prst="rect">
            <a:avLst/>
          </a:prstGeom>
          <a:noFill/>
          <a:ln>
            <a:noFill/>
          </a:ln>
        </p:spPr>
      </p:pic>
      <p:grpSp>
        <p:nvGrpSpPr>
          <p:cNvPr id="170" name="Google Shape;170;p6"/>
          <p:cNvGrpSpPr/>
          <p:nvPr/>
        </p:nvGrpSpPr>
        <p:grpSpPr>
          <a:xfrm>
            <a:off x="11856720" y="140636"/>
            <a:ext cx="223520" cy="990718"/>
            <a:chOff x="11856720" y="140636"/>
            <a:chExt cx="223520" cy="990718"/>
          </a:xfrm>
        </p:grpSpPr>
        <p:grpSp>
          <p:nvGrpSpPr>
            <p:cNvPr id="171" name="Google Shape;171;p6"/>
            <p:cNvGrpSpPr/>
            <p:nvPr/>
          </p:nvGrpSpPr>
          <p:grpSpPr>
            <a:xfrm>
              <a:off x="11856720" y="660278"/>
              <a:ext cx="223520" cy="471076"/>
              <a:chOff x="9734551" y="3138055"/>
              <a:chExt cx="2457449" cy="1328450"/>
            </a:xfrm>
          </p:grpSpPr>
          <p:sp>
            <p:nvSpPr>
              <p:cNvPr id="172" name="Google Shape;172;p6"/>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73" name="Google Shape;173;p6"/>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174" name="Google Shape;174;p6"/>
            <p:cNvGrpSpPr/>
            <p:nvPr/>
          </p:nvGrpSpPr>
          <p:grpSpPr>
            <a:xfrm>
              <a:off x="11856720" y="140636"/>
              <a:ext cx="223520" cy="471076"/>
              <a:chOff x="9734551" y="3138055"/>
              <a:chExt cx="2457449" cy="1328450"/>
            </a:xfrm>
          </p:grpSpPr>
          <p:sp>
            <p:nvSpPr>
              <p:cNvPr id="175" name="Google Shape;175;p6"/>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76" name="Google Shape;176;p6"/>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177" name="Google Shape;177;p6" descr="A logo with text overlay&#10;&#10;Description automatically generated"/>
          <p:cNvPicPr preferRelativeResize="0"/>
          <p:nvPr/>
        </p:nvPicPr>
        <p:blipFill rotWithShape="1">
          <a:blip r:embed="rId4">
            <a:alphaModFix/>
          </a:blip>
          <a:srcRect l="37906" t="34096" r="9605" b="36394"/>
          <a:stretch/>
        </p:blipFill>
        <p:spPr>
          <a:xfrm>
            <a:off x="11125200" y="11945"/>
            <a:ext cx="1066800" cy="599768"/>
          </a:xfrm>
          <a:prstGeom prst="rect">
            <a:avLst/>
          </a:prstGeom>
          <a:noFill/>
          <a:ln>
            <a:noFill/>
          </a:ln>
        </p:spPr>
      </p:pic>
      <p:sp>
        <p:nvSpPr>
          <p:cNvPr id="178" name="Google Shape;178;p6"/>
          <p:cNvSpPr txBox="1"/>
          <p:nvPr/>
        </p:nvSpPr>
        <p:spPr>
          <a:xfrm>
            <a:off x="452283" y="871532"/>
            <a:ext cx="11326800" cy="5735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a:p>
        </p:txBody>
      </p:sp>
      <p:sp>
        <p:nvSpPr>
          <p:cNvPr id="179" name="Google Shape;179;p6"/>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sp>
        <p:nvSpPr>
          <p:cNvPr id="180" name="Google Shape;180;p6"/>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Montserrat"/>
                <a:ea typeface="Montserrat"/>
                <a:cs typeface="Montserrat"/>
                <a:sym typeface="Montserrat"/>
              </a:rPr>
              <a:t>Project Plan</a:t>
            </a:r>
            <a:endParaRPr sz="1400" b="0" i="0" u="none" strike="noStrike" cap="none">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171A5F77-B984-E5B9-1A37-7F2779E69155}"/>
              </a:ext>
            </a:extLst>
          </p:cNvPr>
          <p:cNvPicPr>
            <a:picLocks noChangeAspect="1"/>
          </p:cNvPicPr>
          <p:nvPr/>
        </p:nvPicPr>
        <p:blipFill>
          <a:blip r:embed="rId5"/>
          <a:stretch>
            <a:fillRect/>
          </a:stretch>
        </p:blipFill>
        <p:spPr>
          <a:xfrm>
            <a:off x="235811" y="1473369"/>
            <a:ext cx="11720377" cy="389802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7"/>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a:p>
        </p:txBody>
      </p:sp>
      <p:sp>
        <p:nvSpPr>
          <p:cNvPr id="187" name="Google Shape;187;p7"/>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Montserrat"/>
                <a:ea typeface="Montserrat"/>
                <a:cs typeface="Montserrat"/>
                <a:sym typeface="Montserrat"/>
              </a:rPr>
              <a:t>Literature Survey</a:t>
            </a:r>
            <a:endParaRPr sz="1400" b="0" i="0" u="none" strike="noStrike" cap="none">
              <a:solidFill>
                <a:srgbClr val="000000"/>
              </a:solidFill>
              <a:latin typeface="Arial"/>
              <a:ea typeface="Arial"/>
              <a:cs typeface="Arial"/>
              <a:sym typeface="Arial"/>
            </a:endParaRPr>
          </a:p>
        </p:txBody>
      </p:sp>
      <p:graphicFrame>
        <p:nvGraphicFramePr>
          <p:cNvPr id="2" name="Table 1">
            <a:extLst>
              <a:ext uri="{FF2B5EF4-FFF2-40B4-BE49-F238E27FC236}">
                <a16:creationId xmlns:a16="http://schemas.microsoft.com/office/drawing/2014/main" id="{3ED8A035-82C8-ABDC-1238-E460BD18E6BA}"/>
              </a:ext>
            </a:extLst>
          </p:cNvPr>
          <p:cNvGraphicFramePr>
            <a:graphicFrameLocks noGrp="1"/>
          </p:cNvGraphicFramePr>
          <p:nvPr>
            <p:extLst>
              <p:ext uri="{D42A27DB-BD31-4B8C-83A1-F6EECF244321}">
                <p14:modId xmlns:p14="http://schemas.microsoft.com/office/powerpoint/2010/main" val="4108297055"/>
              </p:ext>
            </p:extLst>
          </p:nvPr>
        </p:nvGraphicFramePr>
        <p:xfrm>
          <a:off x="516198" y="1317523"/>
          <a:ext cx="10515599" cy="4787013"/>
        </p:xfrm>
        <a:graphic>
          <a:graphicData uri="http://schemas.openxmlformats.org/drawingml/2006/table">
            <a:tbl>
              <a:tblPr firstRow="1" bandRow="1">
                <a:tableStyleId>{5940675A-B579-460E-94D1-54222C63F5DA}</a:tableStyleId>
              </a:tblPr>
              <a:tblGrid>
                <a:gridCol w="762419">
                  <a:extLst>
                    <a:ext uri="{9D8B030D-6E8A-4147-A177-3AD203B41FA5}">
                      <a16:colId xmlns:a16="http://schemas.microsoft.com/office/drawing/2014/main" val="62135474"/>
                    </a:ext>
                  </a:extLst>
                </a:gridCol>
                <a:gridCol w="2644454">
                  <a:extLst>
                    <a:ext uri="{9D8B030D-6E8A-4147-A177-3AD203B41FA5}">
                      <a16:colId xmlns:a16="http://schemas.microsoft.com/office/drawing/2014/main" val="3591587269"/>
                    </a:ext>
                  </a:extLst>
                </a:gridCol>
                <a:gridCol w="1681316">
                  <a:extLst>
                    <a:ext uri="{9D8B030D-6E8A-4147-A177-3AD203B41FA5}">
                      <a16:colId xmlns:a16="http://schemas.microsoft.com/office/drawing/2014/main" val="2928068811"/>
                    </a:ext>
                  </a:extLst>
                </a:gridCol>
                <a:gridCol w="1415845">
                  <a:extLst>
                    <a:ext uri="{9D8B030D-6E8A-4147-A177-3AD203B41FA5}">
                      <a16:colId xmlns:a16="http://schemas.microsoft.com/office/drawing/2014/main" val="1351914828"/>
                    </a:ext>
                  </a:extLst>
                </a:gridCol>
                <a:gridCol w="4011565">
                  <a:extLst>
                    <a:ext uri="{9D8B030D-6E8A-4147-A177-3AD203B41FA5}">
                      <a16:colId xmlns:a16="http://schemas.microsoft.com/office/drawing/2014/main" val="1494697118"/>
                    </a:ext>
                  </a:extLst>
                </a:gridCol>
              </a:tblGrid>
              <a:tr h="889642">
                <a:tc>
                  <a:txBody>
                    <a:bodyPr/>
                    <a:lstStyle/>
                    <a:p>
                      <a:r>
                        <a:rPr lang="en-US" sz="1600" dirty="0" err="1"/>
                        <a:t>S.No</a:t>
                      </a:r>
                      <a:r>
                        <a:rPr lang="en-US" sz="1600" dirty="0"/>
                        <a:t>.</a:t>
                      </a:r>
                      <a:endParaRPr lang="en-IN" sz="1600" dirty="0"/>
                    </a:p>
                  </a:txBody>
                  <a:tcPr/>
                </a:tc>
                <a:tc>
                  <a:txBody>
                    <a:bodyPr/>
                    <a:lstStyle/>
                    <a:p>
                      <a:pPr algn="ctr"/>
                      <a:r>
                        <a:rPr lang="en-US" sz="1600" dirty="0"/>
                        <a:t>TITLE</a:t>
                      </a:r>
                      <a:endParaRPr lang="en-IN" sz="1600" dirty="0"/>
                    </a:p>
                  </a:txBody>
                  <a:tcPr/>
                </a:tc>
                <a:tc>
                  <a:txBody>
                    <a:bodyPr/>
                    <a:lstStyle/>
                    <a:p>
                      <a:pPr algn="ctr"/>
                      <a:r>
                        <a:rPr lang="en-US" sz="1600" dirty="0"/>
                        <a:t>AUTHOR</a:t>
                      </a:r>
                      <a:endParaRPr lang="en-IN" sz="1600" dirty="0"/>
                    </a:p>
                  </a:txBody>
                  <a:tcPr/>
                </a:tc>
                <a:tc>
                  <a:txBody>
                    <a:bodyPr/>
                    <a:lstStyle/>
                    <a:p>
                      <a:pPr algn="ctr"/>
                      <a:r>
                        <a:rPr lang="en-US" sz="1600" dirty="0"/>
                        <a:t>YEAR OF PUBLISHING</a:t>
                      </a:r>
                      <a:endParaRPr lang="en-IN" sz="1600" dirty="0"/>
                    </a:p>
                  </a:txBody>
                  <a:tcPr/>
                </a:tc>
                <a:tc>
                  <a:txBody>
                    <a:bodyPr/>
                    <a:lstStyle/>
                    <a:p>
                      <a:endParaRPr lang="en-US" dirty="0"/>
                    </a:p>
                    <a:p>
                      <a:r>
                        <a:rPr lang="en-IN" dirty="0"/>
                        <a:t>PARAMETERS MENTIONED</a:t>
                      </a:r>
                    </a:p>
                    <a:p>
                      <a:endParaRPr lang="en-IN" dirty="0"/>
                    </a:p>
                  </a:txBody>
                  <a:tcPr/>
                </a:tc>
                <a:extLst>
                  <a:ext uri="{0D108BD9-81ED-4DB2-BD59-A6C34878D82A}">
                    <a16:rowId xmlns:a16="http://schemas.microsoft.com/office/drawing/2014/main" val="1502842459"/>
                  </a:ext>
                </a:extLst>
              </a:tr>
              <a:tr h="1839559">
                <a:tc>
                  <a:txBody>
                    <a:bodyPr/>
                    <a:lstStyle/>
                    <a:p>
                      <a:pPr algn="ctr"/>
                      <a:r>
                        <a:rPr lang="en-US" dirty="0"/>
                        <a:t>1</a:t>
                      </a:r>
                      <a:endParaRPr lang="en-IN" dirty="0"/>
                    </a:p>
                  </a:txBody>
                  <a:tcPr/>
                </a:tc>
                <a:tc>
                  <a:txBody>
                    <a:bodyPr/>
                    <a:lstStyle/>
                    <a:p>
                      <a:pPr algn="ctr"/>
                      <a:r>
                        <a:rPr lang="en-US" dirty="0" err="1"/>
                        <a:t>EchoTrack</a:t>
                      </a:r>
                      <a:r>
                        <a:rPr lang="en-US" dirty="0"/>
                        <a:t>: Auditory Referring Multi-Object Tracking for Autonomous Driving</a:t>
                      </a:r>
                      <a:endParaRPr lang="en-IN" dirty="0"/>
                    </a:p>
                  </a:txBody>
                  <a:tcPr/>
                </a:tc>
                <a:tc>
                  <a:txBody>
                    <a:bodyPr/>
                    <a:lstStyle/>
                    <a:p>
                      <a:pPr algn="ctr"/>
                      <a:r>
                        <a:rPr lang="en-IN" dirty="0" err="1"/>
                        <a:t>Jiacheng</a:t>
                      </a:r>
                      <a:r>
                        <a:rPr lang="en-IN" dirty="0"/>
                        <a:t> Lin, </a:t>
                      </a:r>
                      <a:r>
                        <a:rPr lang="en-IN" dirty="0" err="1"/>
                        <a:t>Jiajun</a:t>
                      </a:r>
                      <a:r>
                        <a:rPr lang="en-IN" dirty="0"/>
                        <a:t> Chen</a:t>
                      </a:r>
                    </a:p>
                  </a:txBody>
                  <a:tcPr/>
                </a:tc>
                <a:tc>
                  <a:txBody>
                    <a:bodyPr/>
                    <a:lstStyle/>
                    <a:p>
                      <a:r>
                        <a:rPr lang="en-US" dirty="0"/>
                        <a:t>2019</a:t>
                      </a:r>
                      <a:endParaRPr lang="en-IN" dirty="0"/>
                    </a:p>
                  </a:txBody>
                  <a:tcPr/>
                </a:tc>
                <a:tc>
                  <a:txBody>
                    <a:bodyPr/>
                    <a:lstStyle/>
                    <a:p>
                      <a:r>
                        <a:rPr lang="en-US" b="1" dirty="0"/>
                        <a:t>Scene Understanding</a:t>
                      </a:r>
                      <a:r>
                        <a:rPr lang="en-US" dirty="0"/>
                        <a:t>: Understands auditory and visual aspects.</a:t>
                      </a:r>
                      <a:br>
                        <a:rPr lang="en-US" dirty="0"/>
                      </a:br>
                      <a:r>
                        <a:rPr lang="en-US" b="1" dirty="0"/>
                        <a:t>Multi-Object Tracking</a:t>
                      </a:r>
                      <a:r>
                        <a:rPr lang="en-US" dirty="0"/>
                        <a:t>: Tracks multiple objects using audio-visual cues.</a:t>
                      </a:r>
                      <a:br>
                        <a:rPr lang="en-US" dirty="0"/>
                      </a:br>
                      <a:r>
                        <a:rPr lang="en-US" b="1" dirty="0"/>
                        <a:t>Bi-FCFM</a:t>
                      </a:r>
                      <a:r>
                        <a:rPr lang="en-US" dirty="0"/>
                        <a:t>: Aligns and fuses audio-visual features.</a:t>
                      </a:r>
                      <a:br>
                        <a:rPr lang="en-US" dirty="0"/>
                      </a:br>
                      <a:r>
                        <a:rPr lang="en-US" b="1" dirty="0"/>
                        <a:t>ACTL</a:t>
                      </a:r>
                      <a:r>
                        <a:rPr lang="en-US" dirty="0"/>
                        <a:t>: Preserves features over long-range tracking.</a:t>
                      </a:r>
                      <a:endParaRPr lang="en-IN" dirty="0"/>
                    </a:p>
                  </a:txBody>
                  <a:tcPr/>
                </a:tc>
                <a:extLst>
                  <a:ext uri="{0D108BD9-81ED-4DB2-BD59-A6C34878D82A}">
                    <a16:rowId xmlns:a16="http://schemas.microsoft.com/office/drawing/2014/main" val="3604862737"/>
                  </a:ext>
                </a:extLst>
              </a:tr>
              <a:tr h="2057812">
                <a:tc>
                  <a:txBody>
                    <a:bodyPr/>
                    <a:lstStyle/>
                    <a:p>
                      <a:pPr algn="ctr"/>
                      <a:r>
                        <a:rPr lang="en-US" dirty="0"/>
                        <a:t>2</a:t>
                      </a:r>
                      <a:endParaRPr lang="en-IN" dirty="0"/>
                    </a:p>
                  </a:txBody>
                  <a:tcPr/>
                </a:tc>
                <a:tc>
                  <a:txBody>
                    <a:bodyPr/>
                    <a:lstStyle/>
                    <a:p>
                      <a:pPr algn="ctr"/>
                      <a:r>
                        <a:rPr lang="en-US" dirty="0"/>
                        <a:t>Deep Learning-Based Robust Multi-Object Tracking via Fusion of </a:t>
                      </a:r>
                      <a:r>
                        <a:rPr lang="en-US" dirty="0" err="1"/>
                        <a:t>mmWave</a:t>
                      </a:r>
                      <a:r>
                        <a:rPr lang="en-US" dirty="0"/>
                        <a:t> Radar and Camera Sensors</a:t>
                      </a:r>
                      <a:endParaRPr lang="en-IN" dirty="0"/>
                    </a:p>
                  </a:txBody>
                  <a:tcPr/>
                </a:tc>
                <a:tc>
                  <a:txBody>
                    <a:bodyPr/>
                    <a:lstStyle/>
                    <a:p>
                      <a:pPr algn="ctr"/>
                      <a:r>
                        <a:rPr lang="en-IN" dirty="0"/>
                        <a:t>Lei Cheng, </a:t>
                      </a:r>
                      <a:r>
                        <a:rPr lang="en-IN" dirty="0" err="1"/>
                        <a:t>Siyang</a:t>
                      </a:r>
                      <a:r>
                        <a:rPr lang="en-IN" dirty="0"/>
                        <a:t> Cao</a:t>
                      </a:r>
                    </a:p>
                  </a:txBody>
                  <a:tcPr/>
                </a:tc>
                <a:tc>
                  <a:txBody>
                    <a:bodyPr/>
                    <a:lstStyle/>
                    <a:p>
                      <a:r>
                        <a:rPr lang="en-US" dirty="0"/>
                        <a:t>2020</a:t>
                      </a:r>
                      <a:endParaRPr lang="en-IN" dirty="0"/>
                    </a:p>
                  </a:txBody>
                  <a:tcPr/>
                </a:tc>
                <a:tc>
                  <a:txBody>
                    <a:bodyPr/>
                    <a:lstStyle/>
                    <a:p>
                      <a:r>
                        <a:rPr lang="en-IN" b="1" dirty="0"/>
                        <a:t>Deep Learning for MOT</a:t>
                      </a:r>
                      <a:r>
                        <a:rPr lang="en-IN" dirty="0"/>
                        <a:t>: Utilizes deep learning to enhance multi-object tracking.</a:t>
                      </a:r>
                    </a:p>
                    <a:p>
                      <a:r>
                        <a:rPr lang="en-IN" b="1" dirty="0"/>
                        <a:t>Sensor Fusion</a:t>
                      </a:r>
                      <a:r>
                        <a:rPr lang="en-IN" dirty="0"/>
                        <a:t>: Combines </a:t>
                      </a:r>
                      <a:r>
                        <a:rPr lang="en-IN" dirty="0" err="1"/>
                        <a:t>mmWave</a:t>
                      </a:r>
                      <a:r>
                        <a:rPr lang="en-IN" dirty="0"/>
                        <a:t> radar and camera data for improved accuracy.</a:t>
                      </a:r>
                    </a:p>
                    <a:p>
                      <a:r>
                        <a:rPr lang="en-IN" b="1" dirty="0"/>
                        <a:t>Bi-LSTM</a:t>
                      </a:r>
                      <a:r>
                        <a:rPr lang="en-IN" dirty="0"/>
                        <a:t>: Incorporates long-term temporal information for better motion prediction.</a:t>
                      </a:r>
                    </a:p>
                    <a:p>
                      <a:r>
                        <a:rPr lang="en-IN" b="1" dirty="0"/>
                        <a:t>Robustness</a:t>
                      </a:r>
                      <a:r>
                        <a:rPr lang="en-IN" dirty="0"/>
                        <a:t>: Ensures reliable tracking in low-visibility and occlusion scenarios.</a:t>
                      </a:r>
                    </a:p>
                    <a:p>
                      <a:endParaRPr lang="en-IN" dirty="0"/>
                    </a:p>
                  </a:txBody>
                  <a:tcPr/>
                </a:tc>
                <a:extLst>
                  <a:ext uri="{0D108BD9-81ED-4DB2-BD59-A6C34878D82A}">
                    <a16:rowId xmlns:a16="http://schemas.microsoft.com/office/drawing/2014/main" val="371936177"/>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39EC8C7-DEF1-0B96-DAEC-4A4D7239E8B8}"/>
              </a:ext>
            </a:extLst>
          </p:cNvPr>
          <p:cNvSpPr>
            <a:spLocks noGrp="1"/>
          </p:cNvSpPr>
          <p:nvPr>
            <p:ph type="pic" idx="2"/>
          </p:nvPr>
        </p:nvSpPr>
        <p:spPr/>
      </p:sp>
      <p:sp>
        <p:nvSpPr>
          <p:cNvPr id="3" name="Slide Number Placeholder 2">
            <a:extLst>
              <a:ext uri="{FF2B5EF4-FFF2-40B4-BE49-F238E27FC236}">
                <a16:creationId xmlns:a16="http://schemas.microsoft.com/office/drawing/2014/main" id="{733CBDA5-4087-3B72-1C13-EB7595CA8F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graphicFrame>
        <p:nvGraphicFramePr>
          <p:cNvPr id="4" name="Table 3">
            <a:extLst>
              <a:ext uri="{FF2B5EF4-FFF2-40B4-BE49-F238E27FC236}">
                <a16:creationId xmlns:a16="http://schemas.microsoft.com/office/drawing/2014/main" id="{225B0B97-055D-266D-49F2-09440AA179F6}"/>
              </a:ext>
            </a:extLst>
          </p:cNvPr>
          <p:cNvGraphicFramePr>
            <a:graphicFrameLocks noGrp="1"/>
          </p:cNvGraphicFramePr>
          <p:nvPr>
            <p:extLst>
              <p:ext uri="{D42A27DB-BD31-4B8C-83A1-F6EECF244321}">
                <p14:modId xmlns:p14="http://schemas.microsoft.com/office/powerpoint/2010/main" val="4281413013"/>
              </p:ext>
            </p:extLst>
          </p:nvPr>
        </p:nvGraphicFramePr>
        <p:xfrm>
          <a:off x="1268361" y="719665"/>
          <a:ext cx="10097730" cy="4362803"/>
        </p:xfrm>
        <a:graphic>
          <a:graphicData uri="http://schemas.openxmlformats.org/drawingml/2006/table">
            <a:tbl>
              <a:tblPr firstRow="1" bandRow="1">
                <a:tableStyleId>{8799B23B-EC83-4686-B30A-512413B5E67A}</a:tableStyleId>
              </a:tblPr>
              <a:tblGrid>
                <a:gridCol w="1002891">
                  <a:extLst>
                    <a:ext uri="{9D8B030D-6E8A-4147-A177-3AD203B41FA5}">
                      <a16:colId xmlns:a16="http://schemas.microsoft.com/office/drawing/2014/main" val="2393149812"/>
                    </a:ext>
                  </a:extLst>
                </a:gridCol>
                <a:gridCol w="1651819">
                  <a:extLst>
                    <a:ext uri="{9D8B030D-6E8A-4147-A177-3AD203B41FA5}">
                      <a16:colId xmlns:a16="http://schemas.microsoft.com/office/drawing/2014/main" val="1881429934"/>
                    </a:ext>
                  </a:extLst>
                </a:gridCol>
                <a:gridCol w="2113935">
                  <a:extLst>
                    <a:ext uri="{9D8B030D-6E8A-4147-A177-3AD203B41FA5}">
                      <a16:colId xmlns:a16="http://schemas.microsoft.com/office/drawing/2014/main" val="388201424"/>
                    </a:ext>
                  </a:extLst>
                </a:gridCol>
                <a:gridCol w="2585884">
                  <a:extLst>
                    <a:ext uri="{9D8B030D-6E8A-4147-A177-3AD203B41FA5}">
                      <a16:colId xmlns:a16="http://schemas.microsoft.com/office/drawing/2014/main" val="2020030441"/>
                    </a:ext>
                  </a:extLst>
                </a:gridCol>
                <a:gridCol w="2743201">
                  <a:extLst>
                    <a:ext uri="{9D8B030D-6E8A-4147-A177-3AD203B41FA5}">
                      <a16:colId xmlns:a16="http://schemas.microsoft.com/office/drawing/2014/main" val="3027263482"/>
                    </a:ext>
                  </a:extLst>
                </a:gridCol>
              </a:tblGrid>
              <a:tr h="1924403">
                <a:tc>
                  <a:txBody>
                    <a:bodyPr/>
                    <a:lstStyle/>
                    <a:p>
                      <a:r>
                        <a:rPr lang="en-US" b="0" dirty="0"/>
                        <a:t>3</a:t>
                      </a:r>
                      <a:endParaRPr lang="en-IN" b="0" dirty="0"/>
                    </a:p>
                  </a:txBody>
                  <a:tcPr/>
                </a:tc>
                <a:tc>
                  <a:txBody>
                    <a:bodyPr/>
                    <a:lstStyle/>
                    <a:p>
                      <a:pPr algn="ctr"/>
                      <a:r>
                        <a:rPr lang="en-US" b="0" dirty="0"/>
                        <a:t>Real Time Object Tracking for Intelligent Vehicle</a:t>
                      </a:r>
                      <a:endParaRPr lang="en-IN" b="0" dirty="0"/>
                    </a:p>
                  </a:txBody>
                  <a:tcPr/>
                </a:tc>
                <a:tc>
                  <a:txBody>
                    <a:bodyPr/>
                    <a:lstStyle/>
                    <a:p>
                      <a:pPr algn="ctr"/>
                      <a:r>
                        <a:rPr lang="en-IN" b="0" dirty="0"/>
                        <a:t>Deepak Kumar </a:t>
                      </a:r>
                      <a:r>
                        <a:rPr lang="en-IN" b="0" dirty="0" err="1"/>
                        <a:t>Dewangan</a:t>
                      </a:r>
                      <a:r>
                        <a:rPr lang="en-IN" b="0" dirty="0"/>
                        <a:t>, Satya Prakash Sahu</a:t>
                      </a:r>
                    </a:p>
                  </a:txBody>
                  <a:tcPr/>
                </a:tc>
                <a:tc>
                  <a:txBody>
                    <a:bodyPr/>
                    <a:lstStyle/>
                    <a:p>
                      <a:r>
                        <a:rPr lang="en-US" dirty="0">
                          <a:latin typeface="Times New Roman" panose="02020603050405020304" pitchFamily="18" charset="0"/>
                          <a:cs typeface="Times New Roman" panose="02020603050405020304" pitchFamily="18" charset="0"/>
                        </a:rPr>
                        <a:t>2020</a:t>
                      </a:r>
                      <a:endParaRPr lang="en-IN" dirty="0">
                        <a:latin typeface="Times New Roman" panose="02020603050405020304" pitchFamily="18" charset="0"/>
                        <a:cs typeface="Times New Roman" panose="02020603050405020304" pitchFamily="18" charset="0"/>
                      </a:endParaRPr>
                    </a:p>
                  </a:txBody>
                  <a:tcPr/>
                </a:tc>
                <a:tc>
                  <a:txBody>
                    <a:bodyPr/>
                    <a:lstStyle/>
                    <a:p>
                      <a:r>
                        <a:rPr lang="en-US" b="1" dirty="0"/>
                        <a:t>Tracking Method</a:t>
                      </a:r>
                      <a:r>
                        <a:rPr lang="en-US" b="0" dirty="0"/>
                        <a:t>: Techniques used for object tracking.</a:t>
                      </a:r>
                    </a:p>
                    <a:p>
                      <a:r>
                        <a:rPr lang="en-US" b="1" dirty="0"/>
                        <a:t>Performance Metric</a:t>
                      </a:r>
                      <a:r>
                        <a:rPr lang="en-US" b="0" dirty="0"/>
                        <a:t>: Measures of tracking accuracy and speed.</a:t>
                      </a:r>
                    </a:p>
                    <a:p>
                      <a:r>
                        <a:rPr lang="en-US" b="1" dirty="0"/>
                        <a:t>Environmental Conditions</a:t>
                      </a:r>
                      <a:r>
                        <a:rPr lang="en-US" b="0" dirty="0"/>
                        <a:t>: Variability in conditions during experiments.</a:t>
                      </a:r>
                    </a:p>
                    <a:p>
                      <a:endParaRPr lang="en-IN" b="0" dirty="0"/>
                    </a:p>
                  </a:txBody>
                  <a:tcPr/>
                </a:tc>
                <a:extLst>
                  <a:ext uri="{0D108BD9-81ED-4DB2-BD59-A6C34878D82A}">
                    <a16:rowId xmlns:a16="http://schemas.microsoft.com/office/drawing/2014/main" val="1710501150"/>
                  </a:ext>
                </a:extLst>
              </a:tr>
              <a:tr h="1924403">
                <a:tc>
                  <a:txBody>
                    <a:bodyPr/>
                    <a:lstStyle/>
                    <a:p>
                      <a:r>
                        <a:rPr lang="en-US" dirty="0"/>
                        <a:t>4</a:t>
                      </a:r>
                      <a:endParaRPr lang="en-IN" dirty="0"/>
                    </a:p>
                  </a:txBody>
                  <a:tcPr/>
                </a:tc>
                <a:tc>
                  <a:txBody>
                    <a:bodyPr/>
                    <a:lstStyle/>
                    <a:p>
                      <a:pPr algn="ctr"/>
                      <a:r>
                        <a:rPr lang="en-US" dirty="0"/>
                        <a:t>An Overview of Multi-Object Estimation via Labeled Random Finite Set</a:t>
                      </a:r>
                      <a:endParaRPr lang="en-IN" dirty="0"/>
                    </a:p>
                  </a:txBody>
                  <a:tcPr/>
                </a:tc>
                <a:tc>
                  <a:txBody>
                    <a:bodyPr/>
                    <a:lstStyle/>
                    <a:p>
                      <a:pPr algn="ctr"/>
                      <a:r>
                        <a:rPr lang="en-IN" dirty="0"/>
                        <a:t>Ba-Ngu Vo, Ba-</a:t>
                      </a:r>
                      <a:r>
                        <a:rPr lang="en-IN" dirty="0" err="1"/>
                        <a:t>Tuong</a:t>
                      </a:r>
                      <a:r>
                        <a:rPr lang="en-IN" dirty="0"/>
                        <a:t> Vo, Tran Thien Dat Nguyen, </a:t>
                      </a:r>
                      <a:r>
                        <a:rPr lang="en-IN" dirty="0" err="1"/>
                        <a:t>Changbeom</a:t>
                      </a:r>
                      <a:r>
                        <a:rPr lang="en-IN" dirty="0"/>
                        <a:t> Shim</a:t>
                      </a:r>
                    </a:p>
                  </a:txBody>
                  <a:tcPr/>
                </a:tc>
                <a:tc>
                  <a:txBody>
                    <a:bodyPr/>
                    <a:lstStyle/>
                    <a:p>
                      <a:r>
                        <a:rPr lang="en-US" dirty="0"/>
                        <a:t>2018</a:t>
                      </a:r>
                      <a:endParaRPr lang="en-IN" dirty="0"/>
                    </a:p>
                  </a:txBody>
                  <a:tcPr/>
                </a:tc>
                <a:tc>
                  <a:txBody>
                    <a:bodyPr/>
                    <a:lstStyle/>
                    <a:p>
                      <a:r>
                        <a:rPr lang="en-IN" b="1" dirty="0"/>
                        <a:t>Tracking Method:</a:t>
                      </a:r>
                      <a:r>
                        <a:rPr lang="en-IN" dirty="0"/>
                        <a:t> </a:t>
                      </a:r>
                      <a:r>
                        <a:rPr lang="en-IN" dirty="0" err="1"/>
                        <a:t>Labeled</a:t>
                      </a:r>
                      <a:r>
                        <a:rPr lang="en-IN" dirty="0"/>
                        <a:t> Random Finite Set (LRFS) framework.</a:t>
                      </a:r>
                    </a:p>
                    <a:p>
                      <a:r>
                        <a:rPr lang="en-IN" b="1" dirty="0"/>
                        <a:t>Performance Metric:</a:t>
                      </a:r>
                      <a:r>
                        <a:rPr lang="en-IN" dirty="0"/>
                        <a:t> Multi-object trajectory estimation accuracy.</a:t>
                      </a:r>
                    </a:p>
                    <a:p>
                      <a:r>
                        <a:rPr lang="en-IN" b="1" dirty="0"/>
                        <a:t>Environmental Conditions:</a:t>
                      </a:r>
                      <a:r>
                        <a:rPr lang="en-IN" dirty="0"/>
                        <a:t> Variability in object counts and states over time.</a:t>
                      </a:r>
                    </a:p>
                    <a:p>
                      <a:r>
                        <a:rPr lang="en-IN" dirty="0"/>
                        <a:t>4o mini</a:t>
                      </a:r>
                    </a:p>
                    <a:p>
                      <a:endParaRPr lang="en-IN" dirty="0"/>
                    </a:p>
                  </a:txBody>
                  <a:tcPr/>
                </a:tc>
                <a:extLst>
                  <a:ext uri="{0D108BD9-81ED-4DB2-BD59-A6C34878D82A}">
                    <a16:rowId xmlns:a16="http://schemas.microsoft.com/office/drawing/2014/main" val="3029387633"/>
                  </a:ext>
                </a:extLst>
              </a:tr>
            </a:tbl>
          </a:graphicData>
        </a:graphic>
      </p:graphicFrame>
    </p:spTree>
    <p:extLst>
      <p:ext uri="{BB962C8B-B14F-4D97-AF65-F5344CB8AC3E}">
        <p14:creationId xmlns:p14="http://schemas.microsoft.com/office/powerpoint/2010/main" val="3887588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8"/>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a:p>
        </p:txBody>
      </p:sp>
      <p:sp>
        <p:nvSpPr>
          <p:cNvPr id="194" name="Google Shape;194;p8"/>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Analysis - SWOT</a:t>
            </a:r>
            <a:endParaRPr sz="1400" b="0" i="0" u="none" strike="noStrike" cap="none" dirty="0">
              <a:solidFill>
                <a:srgbClr val="000000"/>
              </a:solidFill>
              <a:latin typeface="Arial"/>
              <a:ea typeface="Arial"/>
              <a:cs typeface="Arial"/>
              <a:sym typeface="Arial"/>
            </a:endParaRPr>
          </a:p>
        </p:txBody>
      </p:sp>
      <p:grpSp>
        <p:nvGrpSpPr>
          <p:cNvPr id="195" name="Google Shape;195;p8"/>
          <p:cNvGrpSpPr/>
          <p:nvPr/>
        </p:nvGrpSpPr>
        <p:grpSpPr>
          <a:xfrm>
            <a:off x="213106" y="1087852"/>
            <a:ext cx="6735756" cy="3029576"/>
            <a:chOff x="928691" y="421011"/>
            <a:chExt cx="2812894" cy="2272239"/>
          </a:xfrm>
        </p:grpSpPr>
        <p:sp>
          <p:nvSpPr>
            <p:cNvPr id="196" name="Google Shape;196;p8"/>
            <p:cNvSpPr/>
            <p:nvPr/>
          </p:nvSpPr>
          <p:spPr>
            <a:xfrm>
              <a:off x="2842986" y="1102623"/>
              <a:ext cx="898599" cy="431632"/>
            </a:xfrm>
            <a:custGeom>
              <a:avLst/>
              <a:gdLst/>
              <a:ahLst/>
              <a:cxnLst/>
              <a:rect l="l" t="t" r="r" b="b"/>
              <a:pathLst>
                <a:path w="52055" h="25004" fill="none" extrusionOk="0">
                  <a:moveTo>
                    <a:pt x="52055" y="25004"/>
                  </a:moveTo>
                  <a:lnTo>
                    <a:pt x="27052" y="1"/>
                  </a:lnTo>
                  <a:lnTo>
                    <a:pt x="1" y="1"/>
                  </a:lnTo>
                </a:path>
              </a:pathLst>
            </a:custGeom>
            <a:noFill/>
            <a:ln w="11025" cap="flat" cmpd="sng">
              <a:solidFill>
                <a:schemeClr val="accent6"/>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grpSp>
          <p:nvGrpSpPr>
            <p:cNvPr id="197" name="Google Shape;197;p8"/>
            <p:cNvGrpSpPr/>
            <p:nvPr/>
          </p:nvGrpSpPr>
          <p:grpSpPr>
            <a:xfrm>
              <a:off x="928691" y="421011"/>
              <a:ext cx="1901510" cy="2272239"/>
              <a:chOff x="928691" y="421011"/>
              <a:chExt cx="1901510" cy="2272239"/>
            </a:xfrm>
          </p:grpSpPr>
          <p:sp>
            <p:nvSpPr>
              <p:cNvPr id="198" name="Google Shape;198;p8"/>
              <p:cNvSpPr txBox="1"/>
              <p:nvPr/>
            </p:nvSpPr>
            <p:spPr>
              <a:xfrm>
                <a:off x="945601" y="1279050"/>
                <a:ext cx="1884600" cy="1414200"/>
              </a:xfrm>
              <a:prstGeom prst="rect">
                <a:avLst/>
              </a:prstGeom>
              <a:noFill/>
              <a:ln>
                <a:noFill/>
              </a:ln>
            </p:spPr>
            <p:txBody>
              <a:bodyPr spcFirstLastPara="1" wrap="square" lIns="121900" tIns="121900" rIns="121900" bIns="121900" anchor="ctr" anchorCtr="0">
                <a:noAutofit/>
              </a:bodyPr>
              <a:lstStyle/>
              <a:p>
                <a:pPr marL="0" marR="0" lvl="0" indent="0" algn="just" rtl="0">
                  <a:lnSpc>
                    <a:spcPct val="100000"/>
                  </a:lnSpc>
                  <a:spcBef>
                    <a:spcPts val="0"/>
                  </a:spcBef>
                  <a:spcAft>
                    <a:spcPts val="0"/>
                  </a:spcAft>
                  <a:buClr>
                    <a:srgbClr val="000000"/>
                  </a:buClr>
                  <a:buSzPts val="1600"/>
                  <a:buFont typeface="Arial"/>
                  <a:buNone/>
                </a:pPr>
                <a:r>
                  <a:rPr lang="en-US" sz="1600" b="0" i="0" u="none" strike="noStrike" cap="none" dirty="0">
                    <a:solidFill>
                      <a:srgbClr val="434343"/>
                    </a:solidFill>
                    <a:latin typeface="Times New Roman" panose="02020603050405020304" pitchFamily="18" charset="0"/>
                    <a:ea typeface="Roboto"/>
                    <a:cs typeface="Times New Roman" panose="02020603050405020304" pitchFamily="18" charset="0"/>
                    <a:sym typeface="Roboto"/>
                  </a:rPr>
                  <a:t>1. i</a:t>
                </a:r>
                <a:r>
                  <a:rPr lang="en-US" sz="1600" dirty="0">
                    <a:solidFill>
                      <a:srgbClr val="434343"/>
                    </a:solidFill>
                    <a:latin typeface="Times New Roman" panose="02020603050405020304" pitchFamily="18" charset="0"/>
                    <a:ea typeface="Roboto"/>
                    <a:cs typeface="Times New Roman" panose="02020603050405020304" pitchFamily="18" charset="0"/>
                    <a:sym typeface="Roboto"/>
                  </a:rPr>
                  <a:t>mportance in Autonomous Driving</a:t>
                </a:r>
                <a:endParaRPr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34343"/>
                    </a:solidFill>
                    <a:latin typeface="Times New Roman" panose="02020603050405020304" pitchFamily="18" charset="0"/>
                    <a:ea typeface="Roboto"/>
                    <a:cs typeface="Times New Roman" panose="02020603050405020304" pitchFamily="18" charset="0"/>
                    <a:sym typeface="Roboto"/>
                  </a:rPr>
                  <a:t>2. </a:t>
                </a:r>
                <a:r>
                  <a:rPr lang="en-US" sz="1600" dirty="0">
                    <a:solidFill>
                      <a:srgbClr val="434343"/>
                    </a:solidFill>
                    <a:latin typeface="Times New Roman" panose="02020603050405020304" pitchFamily="18" charset="0"/>
                    <a:ea typeface="Roboto"/>
                    <a:cs typeface="Times New Roman" panose="02020603050405020304" pitchFamily="18" charset="0"/>
                    <a:sym typeface="Roboto"/>
                  </a:rPr>
                  <a:t>Advancements in Pedestrian Tracking</a:t>
                </a:r>
                <a:endParaRPr dirty="0">
                  <a:latin typeface="Times New Roman" panose="02020603050405020304" pitchFamily="18" charset="0"/>
                  <a:cs typeface="Times New Roman" panose="02020603050405020304" pitchFamily="18" charset="0"/>
                </a:endParaRPr>
              </a:p>
              <a:p>
                <a:pPr marL="0" marR="0" lvl="0" indent="0" algn="just" rtl="0">
                  <a:lnSpc>
                    <a:spcPct val="100000"/>
                  </a:lnSpc>
                  <a:spcBef>
                    <a:spcPts val="0"/>
                  </a:spcBef>
                  <a:spcAft>
                    <a:spcPts val="0"/>
                  </a:spcAft>
                  <a:buClr>
                    <a:srgbClr val="000000"/>
                  </a:buClr>
                  <a:buSzPts val="1600"/>
                  <a:buFont typeface="Arial"/>
                  <a:buNone/>
                </a:pPr>
                <a:r>
                  <a:rPr lang="en-US" sz="1600" b="0" i="0" u="none" strike="noStrike" cap="none" dirty="0">
                    <a:solidFill>
                      <a:srgbClr val="434343"/>
                    </a:solidFill>
                    <a:latin typeface="Times New Roman" panose="02020603050405020304" pitchFamily="18" charset="0"/>
                    <a:ea typeface="Roboto"/>
                    <a:cs typeface="Times New Roman" panose="02020603050405020304" pitchFamily="18" charset="0"/>
                    <a:sym typeface="Roboto"/>
                  </a:rPr>
                  <a:t>3. </a:t>
                </a:r>
                <a:r>
                  <a:rPr lang="en-US" sz="1600" dirty="0">
                    <a:solidFill>
                      <a:srgbClr val="434343"/>
                    </a:solidFill>
                    <a:latin typeface="Times New Roman" panose="02020603050405020304" pitchFamily="18" charset="0"/>
                    <a:ea typeface="Roboto"/>
                    <a:cs typeface="Times New Roman" panose="02020603050405020304" pitchFamily="18" charset="0"/>
                    <a:sym typeface="Roboto"/>
                  </a:rPr>
                  <a:t>Focus on Complex Environments</a:t>
                </a:r>
                <a:endParaRPr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0" marR="0" lvl="0" indent="0" algn="just" rtl="0">
                  <a:lnSpc>
                    <a:spcPct val="100000"/>
                  </a:lnSpc>
                  <a:spcBef>
                    <a:spcPts val="0"/>
                  </a:spcBef>
                  <a:spcAft>
                    <a:spcPts val="0"/>
                  </a:spcAft>
                  <a:buClr>
                    <a:srgbClr val="000000"/>
                  </a:buClr>
                  <a:buSzPts val="1600"/>
                  <a:buFont typeface="Arial"/>
                  <a:buNone/>
                </a:pPr>
                <a:endParaRPr sz="1600" b="0" i="0" u="none" strike="noStrike" cap="none" dirty="0">
                  <a:solidFill>
                    <a:srgbClr val="434343"/>
                  </a:solidFill>
                  <a:latin typeface="Roboto"/>
                  <a:ea typeface="Roboto"/>
                  <a:cs typeface="Roboto"/>
                  <a:sym typeface="Roboto"/>
                </a:endParaRPr>
              </a:p>
            </p:txBody>
          </p:sp>
          <p:sp>
            <p:nvSpPr>
              <p:cNvPr id="199" name="Google Shape;199;p8"/>
              <p:cNvSpPr txBox="1"/>
              <p:nvPr/>
            </p:nvSpPr>
            <p:spPr>
              <a:xfrm>
                <a:off x="928691" y="421011"/>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267"/>
                  <a:buFont typeface="Arial"/>
                  <a:buNone/>
                </a:pPr>
                <a:r>
                  <a:rPr lang="en-US" sz="2267" b="1" i="0" u="none" strike="noStrike" cap="none">
                    <a:solidFill>
                      <a:schemeClr val="accent6"/>
                    </a:solidFill>
                    <a:latin typeface="Fira Sans Extra Condensed Medium"/>
                    <a:ea typeface="Fira Sans Extra Condensed Medium"/>
                    <a:cs typeface="Fira Sans Extra Condensed Medium"/>
                    <a:sym typeface="Fira Sans Extra Condensed Medium"/>
                  </a:rPr>
                  <a:t>Strengths</a:t>
                </a:r>
                <a:endParaRPr sz="2267" b="1" i="0" u="none" strike="noStrike" cap="none">
                  <a:solidFill>
                    <a:schemeClr val="accent6"/>
                  </a:solidFill>
                  <a:latin typeface="Fira Sans Extra Condensed Medium"/>
                  <a:ea typeface="Fira Sans Extra Condensed Medium"/>
                  <a:cs typeface="Fira Sans Extra Condensed Medium"/>
                  <a:sym typeface="Fira Sans Extra Condensed Medium"/>
                </a:endParaRPr>
              </a:p>
            </p:txBody>
          </p:sp>
        </p:grpSp>
      </p:grpSp>
      <p:grpSp>
        <p:nvGrpSpPr>
          <p:cNvPr id="200" name="Google Shape;200;p8"/>
          <p:cNvGrpSpPr/>
          <p:nvPr/>
        </p:nvGrpSpPr>
        <p:grpSpPr>
          <a:xfrm>
            <a:off x="6918064" y="990976"/>
            <a:ext cx="5273936" cy="2767972"/>
            <a:chOff x="5188548" y="1062506"/>
            <a:chExt cx="3955451" cy="1459517"/>
          </a:xfrm>
        </p:grpSpPr>
        <p:sp>
          <p:nvSpPr>
            <p:cNvPr id="201" name="Google Shape;201;p8"/>
            <p:cNvSpPr/>
            <p:nvPr/>
          </p:nvSpPr>
          <p:spPr>
            <a:xfrm>
              <a:off x="5188548" y="1644028"/>
              <a:ext cx="898599" cy="431632"/>
            </a:xfrm>
            <a:custGeom>
              <a:avLst/>
              <a:gdLst/>
              <a:ahLst/>
              <a:cxnLst/>
              <a:rect l="l" t="t" r="r" b="b"/>
              <a:pathLst>
                <a:path w="52055" h="25004" fill="none" extrusionOk="0">
                  <a:moveTo>
                    <a:pt x="0" y="25004"/>
                  </a:moveTo>
                  <a:lnTo>
                    <a:pt x="25003" y="1"/>
                  </a:lnTo>
                  <a:lnTo>
                    <a:pt x="52054" y="1"/>
                  </a:lnTo>
                </a:path>
              </a:pathLst>
            </a:custGeom>
            <a:noFill/>
            <a:ln w="11025" cap="flat" cmpd="sng">
              <a:solidFill>
                <a:schemeClr val="accent1"/>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grpSp>
          <p:nvGrpSpPr>
            <p:cNvPr id="202" name="Google Shape;202;p8"/>
            <p:cNvGrpSpPr/>
            <p:nvPr/>
          </p:nvGrpSpPr>
          <p:grpSpPr>
            <a:xfrm>
              <a:off x="6267501" y="1062506"/>
              <a:ext cx="2876498" cy="1459517"/>
              <a:chOff x="6267501" y="1062506"/>
              <a:chExt cx="2876498" cy="1459517"/>
            </a:xfrm>
          </p:grpSpPr>
          <p:sp>
            <p:nvSpPr>
              <p:cNvPr id="203" name="Google Shape;203;p8"/>
              <p:cNvSpPr txBox="1"/>
              <p:nvPr/>
            </p:nvSpPr>
            <p:spPr>
              <a:xfrm>
                <a:off x="6551742" y="1062506"/>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267"/>
                  <a:buFont typeface="Arial"/>
                  <a:buNone/>
                </a:pPr>
                <a:r>
                  <a:rPr lang="en-US" sz="2267" b="1" i="0" u="none" strike="noStrike" cap="none">
                    <a:solidFill>
                      <a:schemeClr val="accent1"/>
                    </a:solidFill>
                    <a:latin typeface="Fira Sans Extra Condensed Medium"/>
                    <a:ea typeface="Fira Sans Extra Condensed Medium"/>
                    <a:cs typeface="Fira Sans Extra Condensed Medium"/>
                    <a:sym typeface="Fira Sans Extra Condensed Medium"/>
                  </a:rPr>
                  <a:t>Weaknesses</a:t>
                </a:r>
                <a:endParaRPr sz="2267" b="1" i="0" u="none" strike="noStrike" cap="none">
                  <a:solidFill>
                    <a:schemeClr val="accent1"/>
                  </a:solidFill>
                  <a:latin typeface="Fira Sans Extra Condensed Medium"/>
                  <a:ea typeface="Fira Sans Extra Condensed Medium"/>
                  <a:cs typeface="Fira Sans Extra Condensed Medium"/>
                  <a:sym typeface="Fira Sans Extra Condensed Medium"/>
                </a:endParaRPr>
              </a:p>
            </p:txBody>
          </p:sp>
          <p:sp>
            <p:nvSpPr>
              <p:cNvPr id="204" name="Google Shape;204;p8"/>
              <p:cNvSpPr txBox="1"/>
              <p:nvPr/>
            </p:nvSpPr>
            <p:spPr>
              <a:xfrm>
                <a:off x="6267501" y="1411722"/>
                <a:ext cx="2876498" cy="1110301"/>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dirty="0"/>
                  <a:t>1.</a:t>
                </a:r>
                <a:r>
                  <a:rPr lang="en-US" sz="1600" dirty="0">
                    <a:latin typeface="Times New Roman" panose="02020603050405020304" pitchFamily="18" charset="0"/>
                    <a:cs typeface="Times New Roman" panose="02020603050405020304" pitchFamily="18" charset="0"/>
                  </a:rPr>
                  <a:t>Challenges With Non Linear Motion</a:t>
                </a:r>
              </a:p>
              <a:p>
                <a:pPr marL="0" marR="0" lvl="0" indent="0" algn="l" rtl="0">
                  <a:lnSpc>
                    <a:spcPct val="100000"/>
                  </a:lnSpc>
                  <a:spcBef>
                    <a:spcPts val="0"/>
                  </a:spcBef>
                  <a:spcAft>
                    <a:spcPts val="0"/>
                  </a:spcAft>
                  <a:buNone/>
                </a:pPr>
                <a:r>
                  <a:rPr lang="en-US" sz="1600" dirty="0">
                    <a:latin typeface="Times New Roman" panose="02020603050405020304" pitchFamily="18" charset="0"/>
                    <a:cs typeface="Times New Roman" panose="02020603050405020304" pitchFamily="18" charset="0"/>
                  </a:rPr>
                  <a:t>2.Low confidence Detections</a:t>
                </a:r>
              </a:p>
              <a:p>
                <a:pPr marL="0" marR="0" lvl="0" indent="0" algn="l" rtl="0">
                  <a:lnSpc>
                    <a:spcPct val="100000"/>
                  </a:lnSpc>
                  <a:spcBef>
                    <a:spcPts val="0"/>
                  </a:spcBef>
                  <a:spcAft>
                    <a:spcPts val="0"/>
                  </a:spcAft>
                  <a:buNone/>
                </a:pPr>
                <a:r>
                  <a:rPr lang="en-US" sz="1600" dirty="0">
                    <a:latin typeface="Times New Roman" panose="02020603050405020304" pitchFamily="18" charset="0"/>
                    <a:cs typeface="Times New Roman" panose="02020603050405020304" pitchFamily="18" charset="0"/>
                  </a:rPr>
                  <a:t>3.Limited Generalizability</a:t>
                </a:r>
                <a:endParaRPr dirty="0"/>
              </a:p>
            </p:txBody>
          </p:sp>
        </p:grpSp>
      </p:grpSp>
      <p:grpSp>
        <p:nvGrpSpPr>
          <p:cNvPr id="205" name="Google Shape;205;p8"/>
          <p:cNvGrpSpPr/>
          <p:nvPr/>
        </p:nvGrpSpPr>
        <p:grpSpPr>
          <a:xfrm>
            <a:off x="7146965" y="3874140"/>
            <a:ext cx="4833875" cy="1829819"/>
            <a:chOff x="5188548" y="2952300"/>
            <a:chExt cx="3670368" cy="1372398"/>
          </a:xfrm>
        </p:grpSpPr>
        <p:sp>
          <p:nvSpPr>
            <p:cNvPr id="206" name="Google Shape;206;p8"/>
            <p:cNvSpPr/>
            <p:nvPr/>
          </p:nvSpPr>
          <p:spPr>
            <a:xfrm>
              <a:off x="5188548" y="3381901"/>
              <a:ext cx="898599" cy="431632"/>
            </a:xfrm>
            <a:custGeom>
              <a:avLst/>
              <a:gdLst/>
              <a:ahLst/>
              <a:cxnLst/>
              <a:rect l="l" t="t" r="r" b="b"/>
              <a:pathLst>
                <a:path w="52055" h="25004" fill="none" extrusionOk="0">
                  <a:moveTo>
                    <a:pt x="0" y="1"/>
                  </a:moveTo>
                  <a:lnTo>
                    <a:pt x="25003" y="25004"/>
                  </a:lnTo>
                  <a:lnTo>
                    <a:pt x="52054" y="25004"/>
                  </a:lnTo>
                </a:path>
              </a:pathLst>
            </a:custGeom>
            <a:noFill/>
            <a:ln w="11025" cap="flat" cmpd="sng">
              <a:solidFill>
                <a:schemeClr val="accent5"/>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grpSp>
          <p:nvGrpSpPr>
            <p:cNvPr id="207" name="Google Shape;207;p8"/>
            <p:cNvGrpSpPr/>
            <p:nvPr/>
          </p:nvGrpSpPr>
          <p:grpSpPr>
            <a:xfrm>
              <a:off x="6340416" y="2952300"/>
              <a:ext cx="2518500" cy="1372398"/>
              <a:chOff x="6340416" y="2952300"/>
              <a:chExt cx="2518500" cy="1372398"/>
            </a:xfrm>
          </p:grpSpPr>
          <p:sp>
            <p:nvSpPr>
              <p:cNvPr id="208" name="Google Shape;208;p8"/>
              <p:cNvSpPr txBox="1"/>
              <p:nvPr/>
            </p:nvSpPr>
            <p:spPr>
              <a:xfrm>
                <a:off x="6524669" y="2952300"/>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267"/>
                  <a:buFont typeface="Arial"/>
                  <a:buNone/>
                </a:pPr>
                <a:r>
                  <a:rPr lang="en-US" sz="2267" b="1" i="0" u="none" strike="noStrike" cap="none">
                    <a:solidFill>
                      <a:schemeClr val="accent5"/>
                    </a:solidFill>
                    <a:latin typeface="Fira Sans Extra Condensed Medium"/>
                    <a:ea typeface="Fira Sans Extra Condensed Medium"/>
                    <a:cs typeface="Fira Sans Extra Condensed Medium"/>
                    <a:sym typeface="Fira Sans Extra Condensed Medium"/>
                  </a:rPr>
                  <a:t>Threats</a:t>
                </a:r>
                <a:endParaRPr sz="2267" b="1" i="0" u="none" strike="noStrike" cap="none">
                  <a:solidFill>
                    <a:schemeClr val="accent5"/>
                  </a:solidFill>
                  <a:latin typeface="Fira Sans Extra Condensed Medium"/>
                  <a:ea typeface="Fira Sans Extra Condensed Medium"/>
                  <a:cs typeface="Fira Sans Extra Condensed Medium"/>
                  <a:sym typeface="Fira Sans Extra Condensed Medium"/>
                </a:endParaRPr>
              </a:p>
            </p:txBody>
          </p:sp>
          <p:sp>
            <p:nvSpPr>
              <p:cNvPr id="209" name="Google Shape;209;p8"/>
              <p:cNvSpPr txBox="1"/>
              <p:nvPr/>
            </p:nvSpPr>
            <p:spPr>
              <a:xfrm>
                <a:off x="6340416" y="3298998"/>
                <a:ext cx="2518500" cy="10257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34343"/>
                    </a:solidFill>
                    <a:latin typeface="Times New Roman" panose="02020603050405020304" pitchFamily="18" charset="0"/>
                    <a:ea typeface="Roboto"/>
                    <a:cs typeface="Times New Roman" panose="02020603050405020304" pitchFamily="18" charset="0"/>
                    <a:sym typeface="Roboto"/>
                  </a:rPr>
                  <a:t>1. </a:t>
                </a:r>
                <a:r>
                  <a:rPr lang="en-US" sz="1600" dirty="0">
                    <a:solidFill>
                      <a:srgbClr val="434343"/>
                    </a:solidFill>
                    <a:latin typeface="Times New Roman" panose="02020603050405020304" pitchFamily="18" charset="0"/>
                    <a:ea typeface="Roboto"/>
                    <a:cs typeface="Times New Roman" panose="02020603050405020304" pitchFamily="18" charset="0"/>
                    <a:sym typeface="Roboto"/>
                  </a:rPr>
                  <a:t>Rapid Technological Changes</a:t>
                </a:r>
                <a:endParaRPr sz="1600" b="0" i="0" u="none" strike="noStrike" cap="none" dirty="0">
                  <a:solidFill>
                    <a:srgbClr val="434343"/>
                  </a:solidFill>
                  <a:latin typeface="Times New Roman" panose="02020603050405020304" pitchFamily="18" charset="0"/>
                  <a:ea typeface="Roboto"/>
                  <a:cs typeface="Times New Roman" panose="02020603050405020304" pitchFamily="18" charset="0"/>
                  <a:sym typeface="Roboto"/>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34343"/>
                    </a:solidFill>
                    <a:latin typeface="Times New Roman" panose="02020603050405020304" pitchFamily="18" charset="0"/>
                    <a:ea typeface="Roboto"/>
                    <a:cs typeface="Times New Roman" panose="02020603050405020304" pitchFamily="18" charset="0"/>
                    <a:sym typeface="Roboto"/>
                  </a:rPr>
                  <a:t>2. </a:t>
                </a:r>
                <a:r>
                  <a:rPr lang="en-US" sz="1600" dirty="0">
                    <a:solidFill>
                      <a:srgbClr val="434343"/>
                    </a:solidFill>
                    <a:latin typeface="Times New Roman" panose="02020603050405020304" pitchFamily="18" charset="0"/>
                    <a:ea typeface="Roboto"/>
                    <a:cs typeface="Times New Roman" panose="02020603050405020304" pitchFamily="18" charset="0"/>
                    <a:sym typeface="Roboto"/>
                  </a:rPr>
                  <a:t>Competition from Emerging Technologies</a:t>
                </a:r>
                <a:endParaRPr sz="1600" b="0" i="0" u="none" strike="noStrike" cap="none" dirty="0">
                  <a:solidFill>
                    <a:srgbClr val="434343"/>
                  </a:solidFill>
                  <a:latin typeface="Times New Roman" panose="02020603050405020304" pitchFamily="18" charset="0"/>
                  <a:ea typeface="Roboto"/>
                  <a:cs typeface="Times New Roman" panose="02020603050405020304" pitchFamily="18" charset="0"/>
                  <a:sym typeface="Roboto"/>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rgbClr val="434343"/>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rgbClr val="434343"/>
                  </a:solidFill>
                  <a:latin typeface="Roboto"/>
                  <a:ea typeface="Roboto"/>
                  <a:cs typeface="Roboto"/>
                  <a:sym typeface="Roboto"/>
                </a:endParaRPr>
              </a:p>
            </p:txBody>
          </p:sp>
        </p:grpSp>
      </p:grpSp>
      <p:grpSp>
        <p:nvGrpSpPr>
          <p:cNvPr id="210" name="Google Shape;210;p8"/>
          <p:cNvGrpSpPr/>
          <p:nvPr/>
        </p:nvGrpSpPr>
        <p:grpSpPr>
          <a:xfrm>
            <a:off x="213100" y="4498050"/>
            <a:ext cx="6132114" cy="2109241"/>
            <a:chOff x="892757" y="3168878"/>
            <a:chExt cx="4599200" cy="1581970"/>
          </a:xfrm>
        </p:grpSpPr>
        <p:sp>
          <p:nvSpPr>
            <p:cNvPr id="211" name="Google Shape;211;p8"/>
            <p:cNvSpPr/>
            <p:nvPr/>
          </p:nvSpPr>
          <p:spPr>
            <a:xfrm>
              <a:off x="4593358" y="3752480"/>
              <a:ext cx="898599" cy="431632"/>
            </a:xfrm>
            <a:custGeom>
              <a:avLst/>
              <a:gdLst/>
              <a:ahLst/>
              <a:cxnLst/>
              <a:rect l="l" t="t" r="r" b="b"/>
              <a:pathLst>
                <a:path w="52055" h="25004" fill="none" extrusionOk="0">
                  <a:moveTo>
                    <a:pt x="52055" y="1"/>
                  </a:moveTo>
                  <a:lnTo>
                    <a:pt x="27052" y="25004"/>
                  </a:lnTo>
                  <a:lnTo>
                    <a:pt x="1" y="25004"/>
                  </a:lnTo>
                </a:path>
              </a:pathLst>
            </a:custGeom>
            <a:noFill/>
            <a:ln w="11025" cap="flat" cmpd="sng">
              <a:solidFill>
                <a:srgbClr val="4949E7"/>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grpSp>
          <p:nvGrpSpPr>
            <p:cNvPr id="212" name="Google Shape;212;p8"/>
            <p:cNvGrpSpPr/>
            <p:nvPr/>
          </p:nvGrpSpPr>
          <p:grpSpPr>
            <a:xfrm>
              <a:off x="892757" y="3168878"/>
              <a:ext cx="3731700" cy="1581970"/>
              <a:chOff x="892757" y="3168878"/>
              <a:chExt cx="3731700" cy="1581970"/>
            </a:xfrm>
          </p:grpSpPr>
          <p:sp>
            <p:nvSpPr>
              <p:cNvPr id="213" name="Google Shape;213;p8"/>
              <p:cNvSpPr txBox="1"/>
              <p:nvPr/>
            </p:nvSpPr>
            <p:spPr>
              <a:xfrm>
                <a:off x="1648349" y="3168878"/>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267"/>
                  <a:buFont typeface="Arial"/>
                  <a:buNone/>
                </a:pPr>
                <a:r>
                  <a:rPr lang="en-US" sz="2267" b="1" i="0" u="none" strike="noStrike" cap="none">
                    <a:solidFill>
                      <a:schemeClr val="accent4"/>
                    </a:solidFill>
                    <a:latin typeface="Fira Sans Extra Condensed Medium"/>
                    <a:ea typeface="Fira Sans Extra Condensed Medium"/>
                    <a:cs typeface="Fira Sans Extra Condensed Medium"/>
                    <a:sym typeface="Fira Sans Extra Condensed Medium"/>
                  </a:rPr>
                  <a:t>Opportunities</a:t>
                </a:r>
                <a:endParaRPr sz="2267" b="1" i="0" u="none" strike="noStrike" cap="none">
                  <a:solidFill>
                    <a:schemeClr val="accent4"/>
                  </a:solidFill>
                  <a:latin typeface="Fira Sans Extra Condensed Medium"/>
                  <a:ea typeface="Fira Sans Extra Condensed Medium"/>
                  <a:cs typeface="Fira Sans Extra Condensed Medium"/>
                  <a:sym typeface="Fira Sans Extra Condensed Medium"/>
                </a:endParaRPr>
              </a:p>
            </p:txBody>
          </p:sp>
          <p:sp>
            <p:nvSpPr>
              <p:cNvPr id="214" name="Google Shape;214;p8"/>
              <p:cNvSpPr txBox="1"/>
              <p:nvPr/>
            </p:nvSpPr>
            <p:spPr>
              <a:xfrm>
                <a:off x="892757" y="3725148"/>
                <a:ext cx="3731700" cy="1025700"/>
              </a:xfrm>
              <a:prstGeom prst="rect">
                <a:avLst/>
              </a:prstGeom>
              <a:noFill/>
              <a:ln>
                <a:noFill/>
              </a:ln>
            </p:spPr>
            <p:txBody>
              <a:bodyPr spcFirstLastPara="1" wrap="square" lIns="121900" tIns="121900" rIns="121900" bIns="121900" anchor="ctr" anchorCtr="0">
                <a:noAutofit/>
              </a:bodyPr>
              <a:lstStyle/>
              <a:p>
                <a:pPr marL="0" marR="0" lvl="0" indent="0" algn="just" rtl="0">
                  <a:lnSpc>
                    <a:spcPct val="100000"/>
                  </a:lnSpc>
                  <a:spcBef>
                    <a:spcPts val="0"/>
                  </a:spcBef>
                  <a:spcAft>
                    <a:spcPts val="0"/>
                  </a:spcAft>
                  <a:buClr>
                    <a:srgbClr val="000000"/>
                  </a:buClr>
                  <a:buSzPts val="1600"/>
                  <a:buFont typeface="Arial"/>
                  <a:buNone/>
                </a:pPr>
                <a:r>
                  <a:rPr lang="en-US" sz="1600" b="0" i="0" u="none" strike="noStrike" cap="none" dirty="0">
                    <a:solidFill>
                      <a:srgbClr val="434343"/>
                    </a:solidFill>
                    <a:latin typeface="Times New Roman" panose="02020603050405020304" pitchFamily="18" charset="0"/>
                    <a:ea typeface="Roboto"/>
                    <a:cs typeface="Times New Roman" panose="02020603050405020304" pitchFamily="18" charset="0"/>
                    <a:sym typeface="Roboto"/>
                  </a:rPr>
                  <a:t>1.Improvement of Algorithms</a:t>
                </a:r>
              </a:p>
              <a:p>
                <a:pPr marL="0" marR="0" lvl="0" indent="0" algn="just" rtl="0">
                  <a:lnSpc>
                    <a:spcPct val="100000"/>
                  </a:lnSpc>
                  <a:spcBef>
                    <a:spcPts val="0"/>
                  </a:spcBef>
                  <a:spcAft>
                    <a:spcPts val="0"/>
                  </a:spcAft>
                  <a:buClr>
                    <a:srgbClr val="000000"/>
                  </a:buClr>
                  <a:buSzPts val="1600"/>
                  <a:buFont typeface="Arial"/>
                  <a:buNone/>
                </a:pPr>
                <a:r>
                  <a:rPr lang="en-US" sz="1600" dirty="0">
                    <a:solidFill>
                      <a:srgbClr val="434343"/>
                    </a:solidFill>
                    <a:latin typeface="Times New Roman" panose="02020603050405020304" pitchFamily="18" charset="0"/>
                    <a:ea typeface="Roboto"/>
                    <a:cs typeface="Times New Roman" panose="02020603050405020304" pitchFamily="18" charset="0"/>
                    <a:sym typeface="Roboto"/>
                  </a:rPr>
                  <a:t>2.Incorporation of New Techniques</a:t>
                </a:r>
              </a:p>
              <a:p>
                <a:pPr marL="0" marR="0" lvl="0" indent="0" algn="just" rtl="0">
                  <a:lnSpc>
                    <a:spcPct val="100000"/>
                  </a:lnSpc>
                  <a:spcBef>
                    <a:spcPts val="0"/>
                  </a:spcBef>
                  <a:spcAft>
                    <a:spcPts val="0"/>
                  </a:spcAft>
                  <a:buClr>
                    <a:srgbClr val="000000"/>
                  </a:buClr>
                  <a:buSzPts val="1600"/>
                  <a:buFont typeface="Arial"/>
                  <a:buNone/>
                </a:pPr>
                <a:r>
                  <a:rPr lang="en-US" sz="1600" b="0" i="0" u="none" strike="noStrike" cap="none" dirty="0">
                    <a:solidFill>
                      <a:srgbClr val="434343"/>
                    </a:solidFill>
                    <a:latin typeface="Times New Roman" panose="02020603050405020304" pitchFamily="18" charset="0"/>
                    <a:ea typeface="Roboto"/>
                    <a:cs typeface="Times New Roman" panose="02020603050405020304" pitchFamily="18" charset="0"/>
                    <a:sym typeface="Roboto"/>
                  </a:rPr>
                  <a:t>3.Growin</a:t>
                </a:r>
                <a:r>
                  <a:rPr lang="en-US" sz="1600" dirty="0">
                    <a:solidFill>
                      <a:srgbClr val="434343"/>
                    </a:solidFill>
                    <a:latin typeface="Times New Roman" panose="02020603050405020304" pitchFamily="18" charset="0"/>
                    <a:ea typeface="Roboto"/>
                    <a:cs typeface="Times New Roman" panose="02020603050405020304" pitchFamily="18" charset="0"/>
                    <a:sym typeface="Roboto"/>
                  </a:rPr>
                  <a:t>g need for Autonomous Vehicles</a:t>
                </a:r>
                <a:endParaRPr lang="en-US" sz="1600" b="0" i="0" u="none" strike="noStrike" cap="none" dirty="0">
                  <a:solidFill>
                    <a:srgbClr val="434343"/>
                  </a:solidFill>
                  <a:latin typeface="Times New Roman" panose="02020603050405020304" pitchFamily="18" charset="0"/>
                  <a:ea typeface="Roboto"/>
                  <a:cs typeface="Times New Roman" panose="02020603050405020304" pitchFamily="18" charset="0"/>
                  <a:sym typeface="Roboto"/>
                </a:endParaRPr>
              </a:p>
            </p:txBody>
          </p:sp>
        </p:grpSp>
      </p:grpSp>
      <p:grpSp>
        <p:nvGrpSpPr>
          <p:cNvPr id="215" name="Google Shape;215;p8"/>
          <p:cNvGrpSpPr/>
          <p:nvPr/>
        </p:nvGrpSpPr>
        <p:grpSpPr>
          <a:xfrm>
            <a:off x="4564098" y="1912734"/>
            <a:ext cx="3978569" cy="3824127"/>
            <a:chOff x="4685401" y="2674734"/>
            <a:chExt cx="3978569" cy="3824127"/>
          </a:xfrm>
        </p:grpSpPr>
        <p:grpSp>
          <p:nvGrpSpPr>
            <p:cNvPr id="216" name="Google Shape;216;p8"/>
            <p:cNvGrpSpPr/>
            <p:nvPr/>
          </p:nvGrpSpPr>
          <p:grpSpPr>
            <a:xfrm>
              <a:off x="4685401" y="2674734"/>
              <a:ext cx="3978569" cy="3824127"/>
              <a:chOff x="4075801" y="1760334"/>
              <a:chExt cx="3978569" cy="3824127"/>
            </a:xfrm>
          </p:grpSpPr>
          <p:sp>
            <p:nvSpPr>
              <p:cNvPr id="217" name="Google Shape;217;p8"/>
              <p:cNvSpPr/>
              <p:nvPr/>
            </p:nvSpPr>
            <p:spPr>
              <a:xfrm>
                <a:off x="4075801" y="1760334"/>
                <a:ext cx="3978569" cy="3824127"/>
              </a:xfrm>
              <a:custGeom>
                <a:avLst/>
                <a:gdLst/>
                <a:ahLst/>
                <a:cxnLst/>
                <a:rect l="l" t="t" r="r" b="b"/>
                <a:pathLst>
                  <a:path w="172856" h="166146" extrusionOk="0">
                    <a:moveTo>
                      <a:pt x="86429" y="0"/>
                    </a:moveTo>
                    <a:cubicBezTo>
                      <a:pt x="77617" y="0"/>
                      <a:pt x="68807" y="3355"/>
                      <a:pt x="62104" y="10064"/>
                    </a:cubicBezTo>
                    <a:cubicBezTo>
                      <a:pt x="48673" y="23494"/>
                      <a:pt x="26837" y="45318"/>
                      <a:pt x="13419" y="58749"/>
                    </a:cubicBezTo>
                    <a:cubicBezTo>
                      <a:pt x="1" y="72167"/>
                      <a:pt x="1" y="93991"/>
                      <a:pt x="13419" y="107409"/>
                    </a:cubicBezTo>
                    <a:cubicBezTo>
                      <a:pt x="26837" y="120828"/>
                      <a:pt x="48673" y="142664"/>
                      <a:pt x="62092" y="156082"/>
                    </a:cubicBezTo>
                    <a:cubicBezTo>
                      <a:pt x="68801" y="162791"/>
                      <a:pt x="77614" y="166146"/>
                      <a:pt x="86428" y="166146"/>
                    </a:cubicBezTo>
                    <a:cubicBezTo>
                      <a:pt x="95242" y="166146"/>
                      <a:pt x="104055" y="162791"/>
                      <a:pt x="110764" y="156082"/>
                    </a:cubicBezTo>
                    <a:cubicBezTo>
                      <a:pt x="124183" y="142664"/>
                      <a:pt x="146019" y="120828"/>
                      <a:pt x="159437" y="107409"/>
                    </a:cubicBezTo>
                    <a:cubicBezTo>
                      <a:pt x="172855" y="93991"/>
                      <a:pt x="172855" y="72155"/>
                      <a:pt x="159437" y="58737"/>
                    </a:cubicBezTo>
                    <a:cubicBezTo>
                      <a:pt x="146019" y="45318"/>
                      <a:pt x="124183" y="23482"/>
                      <a:pt x="110764" y="10064"/>
                    </a:cubicBezTo>
                    <a:cubicBezTo>
                      <a:pt x="104055" y="3355"/>
                      <a:pt x="95242" y="0"/>
                      <a:pt x="86429" y="0"/>
                    </a:cubicBezTo>
                    <a:close/>
                  </a:path>
                </a:pathLst>
              </a:custGeom>
              <a:solidFill>
                <a:srgbClr val="EEEEE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grpSp>
            <p:nvGrpSpPr>
              <p:cNvPr id="218" name="Google Shape;218;p8"/>
              <p:cNvGrpSpPr/>
              <p:nvPr/>
            </p:nvGrpSpPr>
            <p:grpSpPr>
              <a:xfrm>
                <a:off x="4273832" y="1959046"/>
                <a:ext cx="3582661" cy="3426984"/>
                <a:chOff x="3205454" y="1469321"/>
                <a:chExt cx="2687063" cy="2570302"/>
              </a:xfrm>
            </p:grpSpPr>
            <p:sp>
              <p:nvSpPr>
                <p:cNvPr id="219" name="Google Shape;219;p8"/>
                <p:cNvSpPr/>
                <p:nvPr/>
              </p:nvSpPr>
              <p:spPr>
                <a:xfrm>
                  <a:off x="3205454" y="1964889"/>
                  <a:ext cx="683612" cy="1582609"/>
                </a:xfrm>
                <a:custGeom>
                  <a:avLst/>
                  <a:gdLst/>
                  <a:ahLst/>
                  <a:cxnLst/>
                  <a:rect l="l" t="t" r="r" b="b"/>
                  <a:pathLst>
                    <a:path w="39601" h="91679" extrusionOk="0">
                      <a:moveTo>
                        <a:pt x="34719" y="0"/>
                      </a:moveTo>
                      <a:lnTo>
                        <a:pt x="13538" y="21193"/>
                      </a:lnTo>
                      <a:cubicBezTo>
                        <a:pt x="1" y="34731"/>
                        <a:pt x="1" y="56745"/>
                        <a:pt x="13538" y="70283"/>
                      </a:cubicBezTo>
                      <a:lnTo>
                        <a:pt x="34922" y="91678"/>
                      </a:lnTo>
                      <a:lnTo>
                        <a:pt x="39601" y="86999"/>
                      </a:lnTo>
                      <a:cubicBezTo>
                        <a:pt x="31909" y="79307"/>
                        <a:pt x="24075" y="71473"/>
                        <a:pt x="18205" y="65603"/>
                      </a:cubicBezTo>
                      <a:cubicBezTo>
                        <a:pt x="7252" y="54650"/>
                        <a:pt x="7252" y="36826"/>
                        <a:pt x="18205" y="25872"/>
                      </a:cubicBezTo>
                      <a:lnTo>
                        <a:pt x="39399" y="4679"/>
                      </a:lnTo>
                      <a:lnTo>
                        <a:pt x="34719" y="0"/>
                      </a:lnTo>
                      <a:close/>
                    </a:path>
                  </a:pathLst>
                </a:custGeom>
                <a:solidFill>
                  <a:srgbClr val="2020B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220" name="Google Shape;220;p8"/>
                <p:cNvSpPr/>
                <p:nvPr/>
              </p:nvSpPr>
              <p:spPr>
                <a:xfrm>
                  <a:off x="3804826" y="1469321"/>
                  <a:ext cx="1537191" cy="625230"/>
                </a:xfrm>
                <a:custGeom>
                  <a:avLst/>
                  <a:gdLst/>
                  <a:ahLst/>
                  <a:cxnLst/>
                  <a:rect l="l" t="t" r="r" b="b"/>
                  <a:pathLst>
                    <a:path w="89048" h="36219" extrusionOk="0">
                      <a:moveTo>
                        <a:pt x="43101" y="0"/>
                      </a:moveTo>
                      <a:cubicBezTo>
                        <a:pt x="33826" y="0"/>
                        <a:pt x="25111" y="3608"/>
                        <a:pt x="18562" y="10156"/>
                      </a:cubicBezTo>
                      <a:lnTo>
                        <a:pt x="0" y="28706"/>
                      </a:lnTo>
                      <a:lnTo>
                        <a:pt x="4680" y="33385"/>
                      </a:lnTo>
                      <a:cubicBezTo>
                        <a:pt x="11430" y="26634"/>
                        <a:pt x="18086" y="19979"/>
                        <a:pt x="23229" y="14823"/>
                      </a:cubicBezTo>
                      <a:cubicBezTo>
                        <a:pt x="28712" y="9347"/>
                        <a:pt x="35910" y="6608"/>
                        <a:pt x="43105" y="6608"/>
                      </a:cubicBezTo>
                      <a:cubicBezTo>
                        <a:pt x="50301" y="6608"/>
                        <a:pt x="57496" y="9347"/>
                        <a:pt x="62973" y="14823"/>
                      </a:cubicBezTo>
                      <a:lnTo>
                        <a:pt x="84368" y="36219"/>
                      </a:lnTo>
                      <a:lnTo>
                        <a:pt x="89047" y="31540"/>
                      </a:lnTo>
                      <a:lnTo>
                        <a:pt x="67652" y="10156"/>
                      </a:lnTo>
                      <a:cubicBezTo>
                        <a:pt x="61103" y="3608"/>
                        <a:pt x="52388" y="0"/>
                        <a:pt x="43101" y="0"/>
                      </a:cubicBezTo>
                      <a:close/>
                    </a:path>
                  </a:pathLst>
                </a:custGeom>
                <a:solidFill>
                  <a:srgbClr val="C6282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221" name="Google Shape;221;p8"/>
                <p:cNvSpPr/>
                <p:nvPr/>
              </p:nvSpPr>
              <p:spPr>
                <a:xfrm>
                  <a:off x="5257602" y="2013797"/>
                  <a:ext cx="634915" cy="1484575"/>
                </a:xfrm>
                <a:custGeom>
                  <a:avLst/>
                  <a:gdLst/>
                  <a:ahLst/>
                  <a:cxnLst/>
                  <a:rect l="l" t="t" r="r" b="b"/>
                  <a:pathLst>
                    <a:path w="36780" h="86000" extrusionOk="0">
                      <a:moveTo>
                        <a:pt x="4894" y="1"/>
                      </a:moveTo>
                      <a:lnTo>
                        <a:pt x="215" y="4680"/>
                      </a:lnTo>
                      <a:lnTo>
                        <a:pt x="18563" y="23027"/>
                      </a:lnTo>
                      <a:cubicBezTo>
                        <a:pt x="29516" y="33981"/>
                        <a:pt x="29516" y="51817"/>
                        <a:pt x="18563" y="62770"/>
                      </a:cubicBezTo>
                      <a:cubicBezTo>
                        <a:pt x="13419" y="67914"/>
                        <a:pt x="6752" y="74569"/>
                        <a:pt x="1" y="81320"/>
                      </a:cubicBezTo>
                      <a:lnTo>
                        <a:pt x="4680" y="85999"/>
                      </a:lnTo>
                      <a:lnTo>
                        <a:pt x="23242" y="67450"/>
                      </a:lnTo>
                      <a:cubicBezTo>
                        <a:pt x="36779" y="53912"/>
                        <a:pt x="36779" y="31886"/>
                        <a:pt x="23242" y="18348"/>
                      </a:cubicBezTo>
                      <a:lnTo>
                        <a:pt x="4894" y="1"/>
                      </a:lnTo>
                      <a:close/>
                    </a:path>
                  </a:pathLst>
                </a:custGeom>
                <a:solidFill>
                  <a:srgbClr val="4685B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222" name="Google Shape;222;p8"/>
                <p:cNvSpPr/>
                <p:nvPr/>
              </p:nvSpPr>
              <p:spPr>
                <a:xfrm>
                  <a:off x="3808313" y="3417672"/>
                  <a:ext cx="1529993" cy="621951"/>
                </a:xfrm>
                <a:custGeom>
                  <a:avLst/>
                  <a:gdLst/>
                  <a:ahLst/>
                  <a:cxnLst/>
                  <a:rect l="l" t="t" r="r" b="b"/>
                  <a:pathLst>
                    <a:path w="88631" h="36029" extrusionOk="0">
                      <a:moveTo>
                        <a:pt x="83952" y="0"/>
                      </a:moveTo>
                      <a:cubicBezTo>
                        <a:pt x="76332" y="7632"/>
                        <a:pt x="68581" y="15383"/>
                        <a:pt x="62771" y="21193"/>
                      </a:cubicBezTo>
                      <a:cubicBezTo>
                        <a:pt x="57294" y="26670"/>
                        <a:pt x="50096" y="29409"/>
                        <a:pt x="42899" y="29409"/>
                      </a:cubicBezTo>
                      <a:cubicBezTo>
                        <a:pt x="35702" y="29409"/>
                        <a:pt x="28504" y="26670"/>
                        <a:pt x="23027" y="21193"/>
                      </a:cubicBezTo>
                      <a:cubicBezTo>
                        <a:pt x="17943" y="16098"/>
                        <a:pt x="11359" y="9525"/>
                        <a:pt x="4680" y="2846"/>
                      </a:cubicBezTo>
                      <a:lnTo>
                        <a:pt x="1" y="7525"/>
                      </a:lnTo>
                      <a:lnTo>
                        <a:pt x="18348" y="25873"/>
                      </a:lnTo>
                      <a:cubicBezTo>
                        <a:pt x="24897" y="32421"/>
                        <a:pt x="33612" y="36029"/>
                        <a:pt x="42899" y="36029"/>
                      </a:cubicBezTo>
                      <a:cubicBezTo>
                        <a:pt x="52186" y="36029"/>
                        <a:pt x="60901" y="32421"/>
                        <a:pt x="67450" y="25873"/>
                      </a:cubicBezTo>
                      <a:lnTo>
                        <a:pt x="88631" y="4679"/>
                      </a:lnTo>
                      <a:lnTo>
                        <a:pt x="83952" y="0"/>
                      </a:lnTo>
                      <a:close/>
                    </a:path>
                  </a:pathLst>
                </a:custGeom>
                <a:solidFill>
                  <a:srgbClr val="E0921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grpSp>
          <p:grpSp>
            <p:nvGrpSpPr>
              <p:cNvPr id="223" name="Google Shape;223;p8"/>
              <p:cNvGrpSpPr/>
              <p:nvPr/>
            </p:nvGrpSpPr>
            <p:grpSpPr>
              <a:xfrm>
                <a:off x="4810835" y="3672494"/>
                <a:ext cx="1254293" cy="1254316"/>
                <a:chOff x="3608126" y="2754370"/>
                <a:chExt cx="940720" cy="940737"/>
              </a:xfrm>
            </p:grpSpPr>
            <p:sp>
              <p:nvSpPr>
                <p:cNvPr id="224" name="Google Shape;224;p8"/>
                <p:cNvSpPr/>
                <p:nvPr/>
              </p:nvSpPr>
              <p:spPr>
                <a:xfrm>
                  <a:off x="3608126" y="2754370"/>
                  <a:ext cx="940720" cy="940737"/>
                </a:xfrm>
                <a:custGeom>
                  <a:avLst/>
                  <a:gdLst/>
                  <a:ahLst/>
                  <a:cxnLst/>
                  <a:rect l="l" t="t" r="r" b="b"/>
                  <a:pathLst>
                    <a:path w="54495" h="54496" extrusionOk="0">
                      <a:moveTo>
                        <a:pt x="27242" y="1"/>
                      </a:moveTo>
                      <a:cubicBezTo>
                        <a:pt x="12216" y="1"/>
                        <a:pt x="0" y="12229"/>
                        <a:pt x="0" y="27254"/>
                      </a:cubicBezTo>
                      <a:cubicBezTo>
                        <a:pt x="0" y="42280"/>
                        <a:pt x="12216" y="54496"/>
                        <a:pt x="27242" y="54496"/>
                      </a:cubicBezTo>
                      <a:cubicBezTo>
                        <a:pt x="42267" y="54496"/>
                        <a:pt x="54495" y="42280"/>
                        <a:pt x="54495" y="27254"/>
                      </a:cubicBezTo>
                      <a:lnTo>
                        <a:pt x="54495" y="1"/>
                      </a:ln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225" name="Google Shape;225;p8"/>
                <p:cNvSpPr/>
                <p:nvPr/>
              </p:nvSpPr>
              <p:spPr>
                <a:xfrm>
                  <a:off x="3775219" y="2921482"/>
                  <a:ext cx="606552" cy="606535"/>
                </a:xfrm>
                <a:custGeom>
                  <a:avLst/>
                  <a:gdLst/>
                  <a:ahLst/>
                  <a:cxnLst/>
                  <a:rect l="l" t="t" r="r" b="b"/>
                  <a:pathLst>
                    <a:path w="35137" h="35136" extrusionOk="0">
                      <a:moveTo>
                        <a:pt x="17563" y="1"/>
                      </a:moveTo>
                      <a:cubicBezTo>
                        <a:pt x="7883" y="1"/>
                        <a:pt x="1" y="7883"/>
                        <a:pt x="1" y="17574"/>
                      </a:cubicBezTo>
                      <a:cubicBezTo>
                        <a:pt x="1" y="27254"/>
                        <a:pt x="7883" y="35136"/>
                        <a:pt x="17563" y="35136"/>
                      </a:cubicBezTo>
                      <a:cubicBezTo>
                        <a:pt x="27254" y="35136"/>
                        <a:pt x="35136" y="27254"/>
                        <a:pt x="35136" y="17574"/>
                      </a:cubicBezTo>
                      <a:lnTo>
                        <a:pt x="35136" y="1"/>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grpSp>
          <p:sp>
            <p:nvSpPr>
              <p:cNvPr id="226" name="Google Shape;226;p8"/>
              <p:cNvSpPr/>
              <p:nvPr/>
            </p:nvSpPr>
            <p:spPr>
              <a:xfrm>
                <a:off x="5174497" y="4091885"/>
                <a:ext cx="489196" cy="412113"/>
              </a:xfrm>
              <a:custGeom>
                <a:avLst/>
                <a:gdLst/>
                <a:ahLst/>
                <a:cxnLst/>
                <a:rect l="l" t="t" r="r" b="b"/>
                <a:pathLst>
                  <a:path w="21254" h="17905" extrusionOk="0">
                    <a:moveTo>
                      <a:pt x="12276" y="4022"/>
                    </a:moveTo>
                    <a:lnTo>
                      <a:pt x="11824" y="11761"/>
                    </a:lnTo>
                    <a:lnTo>
                      <a:pt x="9430" y="11761"/>
                    </a:lnTo>
                    <a:lnTo>
                      <a:pt x="8966" y="4022"/>
                    </a:lnTo>
                    <a:close/>
                    <a:moveTo>
                      <a:pt x="11824" y="13249"/>
                    </a:moveTo>
                    <a:lnTo>
                      <a:pt x="11824" y="15476"/>
                    </a:lnTo>
                    <a:lnTo>
                      <a:pt x="9430" y="15476"/>
                    </a:lnTo>
                    <a:lnTo>
                      <a:pt x="9430" y="13249"/>
                    </a:lnTo>
                    <a:close/>
                    <a:moveTo>
                      <a:pt x="10627" y="0"/>
                    </a:moveTo>
                    <a:cubicBezTo>
                      <a:pt x="9633" y="0"/>
                      <a:pt x="8639" y="492"/>
                      <a:pt x="8073" y="1474"/>
                    </a:cubicBezTo>
                    <a:lnTo>
                      <a:pt x="1144" y="13487"/>
                    </a:lnTo>
                    <a:cubicBezTo>
                      <a:pt x="1" y="15452"/>
                      <a:pt x="1418" y="17904"/>
                      <a:pt x="3692" y="17904"/>
                    </a:cubicBezTo>
                    <a:lnTo>
                      <a:pt x="17562" y="17904"/>
                    </a:lnTo>
                    <a:cubicBezTo>
                      <a:pt x="19836" y="17904"/>
                      <a:pt x="21253" y="15452"/>
                      <a:pt x="20110" y="13487"/>
                    </a:cubicBezTo>
                    <a:lnTo>
                      <a:pt x="17896" y="9630"/>
                    </a:lnTo>
                    <a:lnTo>
                      <a:pt x="13181" y="1474"/>
                    </a:lnTo>
                    <a:cubicBezTo>
                      <a:pt x="12615" y="492"/>
                      <a:pt x="11621" y="0"/>
                      <a:pt x="10627"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grpSp>
            <p:nvGrpSpPr>
              <p:cNvPr id="227" name="Google Shape;227;p8"/>
              <p:cNvGrpSpPr/>
              <p:nvPr/>
            </p:nvGrpSpPr>
            <p:grpSpPr>
              <a:xfrm>
                <a:off x="4810835" y="2418146"/>
                <a:ext cx="1254293" cy="1254293"/>
                <a:chOff x="3608126" y="1813609"/>
                <a:chExt cx="940720" cy="940720"/>
              </a:xfrm>
            </p:grpSpPr>
            <p:sp>
              <p:nvSpPr>
                <p:cNvPr id="228" name="Google Shape;228;p8"/>
                <p:cNvSpPr/>
                <p:nvPr/>
              </p:nvSpPr>
              <p:spPr>
                <a:xfrm>
                  <a:off x="3608126" y="1813609"/>
                  <a:ext cx="940720" cy="940720"/>
                </a:xfrm>
                <a:custGeom>
                  <a:avLst/>
                  <a:gdLst/>
                  <a:ahLst/>
                  <a:cxnLst/>
                  <a:rect l="l" t="t" r="r" b="b"/>
                  <a:pathLst>
                    <a:path w="54495" h="54495" extrusionOk="0">
                      <a:moveTo>
                        <a:pt x="27242" y="0"/>
                      </a:moveTo>
                      <a:cubicBezTo>
                        <a:pt x="12216" y="0"/>
                        <a:pt x="0" y="12228"/>
                        <a:pt x="0" y="27253"/>
                      </a:cubicBezTo>
                      <a:cubicBezTo>
                        <a:pt x="0" y="42279"/>
                        <a:pt x="12216" y="54495"/>
                        <a:pt x="27242" y="54495"/>
                      </a:cubicBezTo>
                      <a:lnTo>
                        <a:pt x="54495" y="54495"/>
                      </a:lnTo>
                      <a:lnTo>
                        <a:pt x="54495" y="27253"/>
                      </a:lnTo>
                      <a:cubicBezTo>
                        <a:pt x="54495" y="12228"/>
                        <a:pt x="42267" y="0"/>
                        <a:pt x="27242" y="0"/>
                      </a:cubicBez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229" name="Google Shape;229;p8"/>
                <p:cNvSpPr/>
                <p:nvPr/>
              </p:nvSpPr>
              <p:spPr>
                <a:xfrm>
                  <a:off x="3775219" y="1980703"/>
                  <a:ext cx="606552" cy="606552"/>
                </a:xfrm>
                <a:custGeom>
                  <a:avLst/>
                  <a:gdLst/>
                  <a:ahLst/>
                  <a:cxnLst/>
                  <a:rect l="l" t="t" r="r" b="b"/>
                  <a:pathLst>
                    <a:path w="35137" h="35137" extrusionOk="0">
                      <a:moveTo>
                        <a:pt x="17563" y="1"/>
                      </a:moveTo>
                      <a:cubicBezTo>
                        <a:pt x="7883" y="1"/>
                        <a:pt x="1" y="7883"/>
                        <a:pt x="1" y="17574"/>
                      </a:cubicBezTo>
                      <a:cubicBezTo>
                        <a:pt x="1" y="27254"/>
                        <a:pt x="7883" y="35136"/>
                        <a:pt x="17563" y="35136"/>
                      </a:cubicBezTo>
                      <a:lnTo>
                        <a:pt x="35136" y="35136"/>
                      </a:lnTo>
                      <a:lnTo>
                        <a:pt x="35136" y="17574"/>
                      </a:lnTo>
                      <a:cubicBezTo>
                        <a:pt x="35136" y="7883"/>
                        <a:pt x="27254" y="1"/>
                        <a:pt x="1756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grpSp>
          <p:grpSp>
            <p:nvGrpSpPr>
              <p:cNvPr id="230" name="Google Shape;230;p8"/>
              <p:cNvGrpSpPr/>
              <p:nvPr/>
            </p:nvGrpSpPr>
            <p:grpSpPr>
              <a:xfrm>
                <a:off x="6065178" y="2418146"/>
                <a:ext cx="1254316" cy="1254293"/>
                <a:chOff x="4548883" y="1813609"/>
                <a:chExt cx="940737" cy="940720"/>
              </a:xfrm>
            </p:grpSpPr>
            <p:sp>
              <p:nvSpPr>
                <p:cNvPr id="231" name="Google Shape;231;p8"/>
                <p:cNvSpPr/>
                <p:nvPr/>
              </p:nvSpPr>
              <p:spPr>
                <a:xfrm>
                  <a:off x="4548883" y="1813609"/>
                  <a:ext cx="940737" cy="940720"/>
                </a:xfrm>
                <a:custGeom>
                  <a:avLst/>
                  <a:gdLst/>
                  <a:ahLst/>
                  <a:cxnLst/>
                  <a:rect l="l" t="t" r="r" b="b"/>
                  <a:pathLst>
                    <a:path w="54496" h="54495" extrusionOk="0">
                      <a:moveTo>
                        <a:pt x="27254" y="0"/>
                      </a:moveTo>
                      <a:cubicBezTo>
                        <a:pt x="12229" y="0"/>
                        <a:pt x="1" y="12228"/>
                        <a:pt x="1" y="27253"/>
                      </a:cubicBezTo>
                      <a:lnTo>
                        <a:pt x="1" y="54495"/>
                      </a:lnTo>
                      <a:lnTo>
                        <a:pt x="27254" y="54495"/>
                      </a:lnTo>
                      <a:cubicBezTo>
                        <a:pt x="42280" y="54495"/>
                        <a:pt x="54496" y="42279"/>
                        <a:pt x="54496" y="27253"/>
                      </a:cubicBezTo>
                      <a:cubicBezTo>
                        <a:pt x="54496" y="12228"/>
                        <a:pt x="42280" y="0"/>
                        <a:pt x="27254" y="0"/>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232" name="Google Shape;232;p8"/>
                <p:cNvSpPr/>
                <p:nvPr/>
              </p:nvSpPr>
              <p:spPr>
                <a:xfrm>
                  <a:off x="4715994" y="1980703"/>
                  <a:ext cx="606552" cy="606552"/>
                </a:xfrm>
                <a:custGeom>
                  <a:avLst/>
                  <a:gdLst/>
                  <a:ahLst/>
                  <a:cxnLst/>
                  <a:rect l="l" t="t" r="r" b="b"/>
                  <a:pathLst>
                    <a:path w="35137" h="35137" extrusionOk="0">
                      <a:moveTo>
                        <a:pt x="17574" y="1"/>
                      </a:moveTo>
                      <a:cubicBezTo>
                        <a:pt x="7883" y="1"/>
                        <a:pt x="1" y="7883"/>
                        <a:pt x="1" y="17574"/>
                      </a:cubicBezTo>
                      <a:lnTo>
                        <a:pt x="1" y="35136"/>
                      </a:lnTo>
                      <a:lnTo>
                        <a:pt x="17574" y="35136"/>
                      </a:lnTo>
                      <a:cubicBezTo>
                        <a:pt x="27254" y="35136"/>
                        <a:pt x="35136" y="27254"/>
                        <a:pt x="35136" y="17574"/>
                      </a:cubicBezTo>
                      <a:cubicBezTo>
                        <a:pt x="35136" y="7883"/>
                        <a:pt x="27254" y="1"/>
                        <a:pt x="1757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grpSp>
          <p:grpSp>
            <p:nvGrpSpPr>
              <p:cNvPr id="233" name="Google Shape;233;p8"/>
              <p:cNvGrpSpPr/>
              <p:nvPr/>
            </p:nvGrpSpPr>
            <p:grpSpPr>
              <a:xfrm>
                <a:off x="6514651" y="2887324"/>
                <a:ext cx="401739" cy="405369"/>
                <a:chOff x="4885988" y="2165492"/>
                <a:chExt cx="301304" cy="304027"/>
              </a:xfrm>
            </p:grpSpPr>
            <p:sp>
              <p:nvSpPr>
                <p:cNvPr id="234" name="Google Shape;234;p8"/>
                <p:cNvSpPr/>
                <p:nvPr/>
              </p:nvSpPr>
              <p:spPr>
                <a:xfrm>
                  <a:off x="4962655" y="2165492"/>
                  <a:ext cx="224637" cy="304027"/>
                </a:xfrm>
                <a:custGeom>
                  <a:avLst/>
                  <a:gdLst/>
                  <a:ahLst/>
                  <a:cxnLst/>
                  <a:rect l="l" t="t" r="r" b="b"/>
                  <a:pathLst>
                    <a:path w="13013" h="17612" extrusionOk="0">
                      <a:moveTo>
                        <a:pt x="9953" y="1"/>
                      </a:moveTo>
                      <a:cubicBezTo>
                        <a:pt x="9945" y="1"/>
                        <a:pt x="9938" y="1"/>
                        <a:pt x="9930" y="1"/>
                      </a:cubicBezTo>
                      <a:lnTo>
                        <a:pt x="5989" y="24"/>
                      </a:lnTo>
                      <a:cubicBezTo>
                        <a:pt x="5989" y="24"/>
                        <a:pt x="4310" y="203"/>
                        <a:pt x="2953" y="1060"/>
                      </a:cubicBezTo>
                      <a:cubicBezTo>
                        <a:pt x="2120" y="1584"/>
                        <a:pt x="1131" y="1846"/>
                        <a:pt x="143" y="1846"/>
                      </a:cubicBezTo>
                      <a:lnTo>
                        <a:pt x="0" y="1846"/>
                      </a:lnTo>
                      <a:lnTo>
                        <a:pt x="0" y="9109"/>
                      </a:lnTo>
                      <a:cubicBezTo>
                        <a:pt x="548" y="9168"/>
                        <a:pt x="1060" y="9407"/>
                        <a:pt x="1453" y="9823"/>
                      </a:cubicBezTo>
                      <a:cubicBezTo>
                        <a:pt x="1953" y="10347"/>
                        <a:pt x="2620" y="11026"/>
                        <a:pt x="3108" y="11454"/>
                      </a:cubicBezTo>
                      <a:cubicBezTo>
                        <a:pt x="4001" y="12252"/>
                        <a:pt x="3989" y="15455"/>
                        <a:pt x="3870" y="16729"/>
                      </a:cubicBezTo>
                      <a:cubicBezTo>
                        <a:pt x="3814" y="17272"/>
                        <a:pt x="4264" y="17611"/>
                        <a:pt x="4858" y="17611"/>
                      </a:cubicBezTo>
                      <a:cubicBezTo>
                        <a:pt x="5658" y="17611"/>
                        <a:pt x="6719" y="16996"/>
                        <a:pt x="7156" y="15431"/>
                      </a:cubicBezTo>
                      <a:cubicBezTo>
                        <a:pt x="7918" y="12705"/>
                        <a:pt x="6477" y="11216"/>
                        <a:pt x="7704" y="10954"/>
                      </a:cubicBezTo>
                      <a:cubicBezTo>
                        <a:pt x="8143" y="10854"/>
                        <a:pt x="8294" y="10830"/>
                        <a:pt x="9031" y="10830"/>
                      </a:cubicBezTo>
                      <a:cubicBezTo>
                        <a:pt x="9254" y="10830"/>
                        <a:pt x="9529" y="10833"/>
                        <a:pt x="9882" y="10835"/>
                      </a:cubicBezTo>
                      <a:cubicBezTo>
                        <a:pt x="9889" y="10835"/>
                        <a:pt x="9895" y="10835"/>
                        <a:pt x="9901" y="10835"/>
                      </a:cubicBezTo>
                      <a:cubicBezTo>
                        <a:pt x="11654" y="10835"/>
                        <a:pt x="13013" y="9197"/>
                        <a:pt x="12776" y="7347"/>
                      </a:cubicBezTo>
                      <a:lnTo>
                        <a:pt x="12823" y="2691"/>
                      </a:lnTo>
                      <a:cubicBezTo>
                        <a:pt x="12634" y="1152"/>
                        <a:pt x="11407" y="1"/>
                        <a:pt x="9953" y="1"/>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235" name="Google Shape;235;p8"/>
                <p:cNvSpPr/>
                <p:nvPr/>
              </p:nvSpPr>
              <p:spPr>
                <a:xfrm>
                  <a:off x="4885988" y="2193856"/>
                  <a:ext cx="53048" cy="137116"/>
                </a:xfrm>
                <a:custGeom>
                  <a:avLst/>
                  <a:gdLst/>
                  <a:ahLst/>
                  <a:cxnLst/>
                  <a:rect l="l" t="t" r="r" b="b"/>
                  <a:pathLst>
                    <a:path w="3073" h="7943" extrusionOk="0">
                      <a:moveTo>
                        <a:pt x="60" y="1"/>
                      </a:moveTo>
                      <a:lnTo>
                        <a:pt x="0" y="7906"/>
                      </a:lnTo>
                      <a:lnTo>
                        <a:pt x="3013" y="7942"/>
                      </a:lnTo>
                      <a:lnTo>
                        <a:pt x="3072" y="36"/>
                      </a:lnTo>
                      <a:lnTo>
                        <a:pt x="60" y="1"/>
                      </a:ln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grpSp>
          <p:grpSp>
            <p:nvGrpSpPr>
              <p:cNvPr id="236" name="Google Shape;236;p8"/>
              <p:cNvGrpSpPr/>
              <p:nvPr/>
            </p:nvGrpSpPr>
            <p:grpSpPr>
              <a:xfrm>
                <a:off x="6065178" y="3672494"/>
                <a:ext cx="1254316" cy="1254316"/>
                <a:chOff x="4548883" y="2754370"/>
                <a:chExt cx="940737" cy="940737"/>
              </a:xfrm>
            </p:grpSpPr>
            <p:sp>
              <p:nvSpPr>
                <p:cNvPr id="237" name="Google Shape;237;p8"/>
                <p:cNvSpPr/>
                <p:nvPr/>
              </p:nvSpPr>
              <p:spPr>
                <a:xfrm>
                  <a:off x="4548883" y="2754370"/>
                  <a:ext cx="940737" cy="940737"/>
                </a:xfrm>
                <a:custGeom>
                  <a:avLst/>
                  <a:gdLst/>
                  <a:ahLst/>
                  <a:cxnLst/>
                  <a:rect l="l" t="t" r="r" b="b"/>
                  <a:pathLst>
                    <a:path w="54496" h="54496" extrusionOk="0">
                      <a:moveTo>
                        <a:pt x="1" y="1"/>
                      </a:moveTo>
                      <a:lnTo>
                        <a:pt x="1" y="27254"/>
                      </a:lnTo>
                      <a:cubicBezTo>
                        <a:pt x="1" y="42280"/>
                        <a:pt x="12229" y="54496"/>
                        <a:pt x="27254" y="54496"/>
                      </a:cubicBezTo>
                      <a:cubicBezTo>
                        <a:pt x="42280" y="54496"/>
                        <a:pt x="54496" y="42280"/>
                        <a:pt x="54496" y="27254"/>
                      </a:cubicBezTo>
                      <a:cubicBezTo>
                        <a:pt x="54496" y="12229"/>
                        <a:pt x="42280" y="1"/>
                        <a:pt x="27254"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238" name="Google Shape;238;p8"/>
                <p:cNvSpPr/>
                <p:nvPr/>
              </p:nvSpPr>
              <p:spPr>
                <a:xfrm>
                  <a:off x="4715994" y="2921482"/>
                  <a:ext cx="606552" cy="606535"/>
                </a:xfrm>
                <a:custGeom>
                  <a:avLst/>
                  <a:gdLst/>
                  <a:ahLst/>
                  <a:cxnLst/>
                  <a:rect l="l" t="t" r="r" b="b"/>
                  <a:pathLst>
                    <a:path w="35137" h="35136" extrusionOk="0">
                      <a:moveTo>
                        <a:pt x="1" y="1"/>
                      </a:moveTo>
                      <a:lnTo>
                        <a:pt x="1" y="17574"/>
                      </a:lnTo>
                      <a:cubicBezTo>
                        <a:pt x="1" y="27254"/>
                        <a:pt x="7883" y="35136"/>
                        <a:pt x="17574" y="35136"/>
                      </a:cubicBezTo>
                      <a:cubicBezTo>
                        <a:pt x="27254" y="35136"/>
                        <a:pt x="35136" y="27254"/>
                        <a:pt x="35136" y="17574"/>
                      </a:cubicBezTo>
                      <a:cubicBezTo>
                        <a:pt x="35136" y="7883"/>
                        <a:pt x="27254" y="1"/>
                        <a:pt x="1757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grpSp>
          <p:grpSp>
            <p:nvGrpSpPr>
              <p:cNvPr id="239" name="Google Shape;239;p8"/>
              <p:cNvGrpSpPr/>
              <p:nvPr/>
            </p:nvGrpSpPr>
            <p:grpSpPr>
              <a:xfrm>
                <a:off x="6478467" y="4097293"/>
                <a:ext cx="473868" cy="460703"/>
                <a:chOff x="4858850" y="3072970"/>
                <a:chExt cx="355401" cy="345527"/>
              </a:xfrm>
            </p:grpSpPr>
            <p:sp>
              <p:nvSpPr>
                <p:cNvPr id="240" name="Google Shape;240;p8"/>
                <p:cNvSpPr/>
                <p:nvPr/>
              </p:nvSpPr>
              <p:spPr>
                <a:xfrm>
                  <a:off x="4931615" y="3147341"/>
                  <a:ext cx="204733" cy="220787"/>
                </a:xfrm>
                <a:custGeom>
                  <a:avLst/>
                  <a:gdLst/>
                  <a:ahLst/>
                  <a:cxnLst/>
                  <a:rect l="l" t="t" r="r" b="b"/>
                  <a:pathLst>
                    <a:path w="11860" h="12790" extrusionOk="0">
                      <a:moveTo>
                        <a:pt x="5525" y="3765"/>
                      </a:moveTo>
                      <a:lnTo>
                        <a:pt x="8371" y="3884"/>
                      </a:lnTo>
                      <a:lnTo>
                        <a:pt x="6668" y="5622"/>
                      </a:lnTo>
                      <a:lnTo>
                        <a:pt x="8668" y="5777"/>
                      </a:lnTo>
                      <a:lnTo>
                        <a:pt x="3489" y="10266"/>
                      </a:lnTo>
                      <a:lnTo>
                        <a:pt x="3489" y="10266"/>
                      </a:lnTo>
                      <a:lnTo>
                        <a:pt x="5489" y="6587"/>
                      </a:lnTo>
                      <a:lnTo>
                        <a:pt x="3382" y="6587"/>
                      </a:lnTo>
                      <a:lnTo>
                        <a:pt x="5525" y="3765"/>
                      </a:lnTo>
                      <a:close/>
                      <a:moveTo>
                        <a:pt x="6027" y="1"/>
                      </a:moveTo>
                      <a:cubicBezTo>
                        <a:pt x="5806" y="1"/>
                        <a:pt x="5583" y="13"/>
                        <a:pt x="5358" y="38"/>
                      </a:cubicBezTo>
                      <a:cubicBezTo>
                        <a:pt x="2715" y="336"/>
                        <a:pt x="572" y="2443"/>
                        <a:pt x="239" y="5075"/>
                      </a:cubicBezTo>
                      <a:cubicBezTo>
                        <a:pt x="0" y="7003"/>
                        <a:pt x="703" y="8766"/>
                        <a:pt x="1941" y="9992"/>
                      </a:cubicBezTo>
                      <a:cubicBezTo>
                        <a:pt x="2144" y="10194"/>
                        <a:pt x="2358" y="10397"/>
                        <a:pt x="2525" y="10623"/>
                      </a:cubicBezTo>
                      <a:cubicBezTo>
                        <a:pt x="2834" y="11028"/>
                        <a:pt x="3251" y="11647"/>
                        <a:pt x="3572" y="12445"/>
                      </a:cubicBezTo>
                      <a:cubicBezTo>
                        <a:pt x="3656" y="12659"/>
                        <a:pt x="3870" y="12790"/>
                        <a:pt x="4108" y="12790"/>
                      </a:cubicBezTo>
                      <a:lnTo>
                        <a:pt x="7966" y="12790"/>
                      </a:lnTo>
                      <a:cubicBezTo>
                        <a:pt x="8204" y="12790"/>
                        <a:pt x="8418" y="12659"/>
                        <a:pt x="8501" y="12445"/>
                      </a:cubicBezTo>
                      <a:cubicBezTo>
                        <a:pt x="9085" y="10992"/>
                        <a:pt x="9978" y="10123"/>
                        <a:pt x="9978" y="10123"/>
                      </a:cubicBezTo>
                      <a:lnTo>
                        <a:pt x="9966" y="10123"/>
                      </a:lnTo>
                      <a:cubicBezTo>
                        <a:pt x="11133" y="9051"/>
                        <a:pt x="11859" y="7527"/>
                        <a:pt x="11859" y="5837"/>
                      </a:cubicBezTo>
                      <a:cubicBezTo>
                        <a:pt x="11859" y="2616"/>
                        <a:pt x="9241" y="1"/>
                        <a:pt x="6027"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241" name="Google Shape;241;p8"/>
                <p:cNvSpPr/>
                <p:nvPr/>
              </p:nvSpPr>
              <p:spPr>
                <a:xfrm>
                  <a:off x="4983613" y="3375531"/>
                  <a:ext cx="104231" cy="42966"/>
                </a:xfrm>
                <a:custGeom>
                  <a:avLst/>
                  <a:gdLst/>
                  <a:ahLst/>
                  <a:cxnLst/>
                  <a:rect l="l" t="t" r="r" b="b"/>
                  <a:pathLst>
                    <a:path w="6038" h="2489" extrusionOk="0">
                      <a:moveTo>
                        <a:pt x="406" y="1"/>
                      </a:moveTo>
                      <a:cubicBezTo>
                        <a:pt x="179" y="1"/>
                        <a:pt x="1" y="191"/>
                        <a:pt x="1" y="417"/>
                      </a:cubicBezTo>
                      <a:lnTo>
                        <a:pt x="1" y="501"/>
                      </a:lnTo>
                      <a:cubicBezTo>
                        <a:pt x="1" y="727"/>
                        <a:pt x="179" y="905"/>
                        <a:pt x="406" y="905"/>
                      </a:cubicBezTo>
                      <a:lnTo>
                        <a:pt x="1799" y="905"/>
                      </a:lnTo>
                      <a:lnTo>
                        <a:pt x="1799" y="1275"/>
                      </a:lnTo>
                      <a:cubicBezTo>
                        <a:pt x="1799" y="1941"/>
                        <a:pt x="2346" y="2489"/>
                        <a:pt x="3013" y="2489"/>
                      </a:cubicBezTo>
                      <a:cubicBezTo>
                        <a:pt x="3680" y="2489"/>
                        <a:pt x="4227" y="1941"/>
                        <a:pt x="4227" y="1275"/>
                      </a:cubicBezTo>
                      <a:lnTo>
                        <a:pt x="4227" y="905"/>
                      </a:lnTo>
                      <a:lnTo>
                        <a:pt x="5620" y="905"/>
                      </a:lnTo>
                      <a:cubicBezTo>
                        <a:pt x="5847" y="905"/>
                        <a:pt x="6037" y="727"/>
                        <a:pt x="6037" y="501"/>
                      </a:cubicBezTo>
                      <a:lnTo>
                        <a:pt x="6037" y="417"/>
                      </a:lnTo>
                      <a:cubicBezTo>
                        <a:pt x="6037" y="191"/>
                        <a:pt x="5847" y="1"/>
                        <a:pt x="5620"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242" name="Google Shape;242;p8"/>
                <p:cNvSpPr/>
                <p:nvPr/>
              </p:nvSpPr>
              <p:spPr>
                <a:xfrm>
                  <a:off x="5028429" y="3072970"/>
                  <a:ext cx="14604" cy="46885"/>
                </a:xfrm>
                <a:custGeom>
                  <a:avLst/>
                  <a:gdLst/>
                  <a:ahLst/>
                  <a:cxnLst/>
                  <a:rect l="l" t="t" r="r" b="b"/>
                  <a:pathLst>
                    <a:path w="846" h="2716" extrusionOk="0">
                      <a:moveTo>
                        <a:pt x="417" y="1"/>
                      </a:moveTo>
                      <a:cubicBezTo>
                        <a:pt x="191" y="1"/>
                        <a:pt x="0" y="191"/>
                        <a:pt x="0" y="429"/>
                      </a:cubicBezTo>
                      <a:lnTo>
                        <a:pt x="0" y="2298"/>
                      </a:lnTo>
                      <a:cubicBezTo>
                        <a:pt x="0" y="2525"/>
                        <a:pt x="191" y="2715"/>
                        <a:pt x="417" y="2715"/>
                      </a:cubicBezTo>
                      <a:cubicBezTo>
                        <a:pt x="655" y="2715"/>
                        <a:pt x="846" y="2525"/>
                        <a:pt x="846" y="2298"/>
                      </a:cubicBezTo>
                      <a:lnTo>
                        <a:pt x="846" y="429"/>
                      </a:lnTo>
                      <a:cubicBezTo>
                        <a:pt x="846" y="191"/>
                        <a:pt x="655" y="1"/>
                        <a:pt x="417"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243" name="Google Shape;243;p8"/>
                <p:cNvSpPr/>
                <p:nvPr/>
              </p:nvSpPr>
              <p:spPr>
                <a:xfrm>
                  <a:off x="4942301" y="3096224"/>
                  <a:ext cx="32695" cy="42621"/>
                </a:xfrm>
                <a:custGeom>
                  <a:avLst/>
                  <a:gdLst/>
                  <a:ahLst/>
                  <a:cxnLst/>
                  <a:rect l="l" t="t" r="r" b="b"/>
                  <a:pathLst>
                    <a:path w="1894" h="2469" extrusionOk="0">
                      <a:moveTo>
                        <a:pt x="475" y="1"/>
                      </a:moveTo>
                      <a:cubicBezTo>
                        <a:pt x="402" y="1"/>
                        <a:pt x="329" y="19"/>
                        <a:pt x="262" y="59"/>
                      </a:cubicBezTo>
                      <a:cubicBezTo>
                        <a:pt x="60" y="178"/>
                        <a:pt x="1" y="440"/>
                        <a:pt x="108" y="642"/>
                      </a:cubicBezTo>
                      <a:lnTo>
                        <a:pt x="1048" y="2261"/>
                      </a:lnTo>
                      <a:cubicBezTo>
                        <a:pt x="1128" y="2397"/>
                        <a:pt x="1267" y="2468"/>
                        <a:pt x="1411" y="2468"/>
                      </a:cubicBezTo>
                      <a:cubicBezTo>
                        <a:pt x="1481" y="2468"/>
                        <a:pt x="1553" y="2451"/>
                        <a:pt x="1620" y="2416"/>
                      </a:cubicBezTo>
                      <a:cubicBezTo>
                        <a:pt x="1822" y="2297"/>
                        <a:pt x="1894" y="2035"/>
                        <a:pt x="1775" y="1833"/>
                      </a:cubicBezTo>
                      <a:lnTo>
                        <a:pt x="846" y="213"/>
                      </a:lnTo>
                      <a:cubicBezTo>
                        <a:pt x="766" y="78"/>
                        <a:pt x="622" y="1"/>
                        <a:pt x="475"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244" name="Google Shape;244;p8"/>
                <p:cNvSpPr/>
                <p:nvPr/>
              </p:nvSpPr>
              <p:spPr>
                <a:xfrm>
                  <a:off x="4880222" y="3159011"/>
                  <a:ext cx="44624" cy="30693"/>
                </a:xfrm>
                <a:custGeom>
                  <a:avLst/>
                  <a:gdLst/>
                  <a:ahLst/>
                  <a:cxnLst/>
                  <a:rect l="l" t="t" r="r" b="b"/>
                  <a:pathLst>
                    <a:path w="2585" h="1778" extrusionOk="0">
                      <a:moveTo>
                        <a:pt x="479" y="0"/>
                      </a:moveTo>
                      <a:cubicBezTo>
                        <a:pt x="332" y="0"/>
                        <a:pt x="188" y="72"/>
                        <a:pt x="108" y="208"/>
                      </a:cubicBezTo>
                      <a:cubicBezTo>
                        <a:pt x="1" y="410"/>
                        <a:pt x="72" y="672"/>
                        <a:pt x="275" y="791"/>
                      </a:cubicBezTo>
                      <a:lnTo>
                        <a:pt x="1882" y="1720"/>
                      </a:lnTo>
                      <a:cubicBezTo>
                        <a:pt x="1949" y="1759"/>
                        <a:pt x="2022" y="1778"/>
                        <a:pt x="2094" y="1778"/>
                      </a:cubicBezTo>
                      <a:cubicBezTo>
                        <a:pt x="2242" y="1778"/>
                        <a:pt x="2386" y="1701"/>
                        <a:pt x="2465" y="1565"/>
                      </a:cubicBezTo>
                      <a:cubicBezTo>
                        <a:pt x="2585" y="1363"/>
                        <a:pt x="2513" y="1113"/>
                        <a:pt x="2311" y="994"/>
                      </a:cubicBezTo>
                      <a:lnTo>
                        <a:pt x="691" y="53"/>
                      </a:lnTo>
                      <a:cubicBezTo>
                        <a:pt x="625" y="18"/>
                        <a:pt x="552" y="0"/>
                        <a:pt x="479"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245" name="Google Shape;245;p8"/>
                <p:cNvSpPr/>
                <p:nvPr/>
              </p:nvSpPr>
              <p:spPr>
                <a:xfrm>
                  <a:off x="4858850" y="3244397"/>
                  <a:ext cx="46885" cy="14604"/>
                </a:xfrm>
                <a:custGeom>
                  <a:avLst/>
                  <a:gdLst/>
                  <a:ahLst/>
                  <a:cxnLst/>
                  <a:rect l="l" t="t" r="r" b="b"/>
                  <a:pathLst>
                    <a:path w="2716" h="846" extrusionOk="0">
                      <a:moveTo>
                        <a:pt x="417" y="0"/>
                      </a:moveTo>
                      <a:cubicBezTo>
                        <a:pt x="191" y="0"/>
                        <a:pt x="1" y="191"/>
                        <a:pt x="1" y="417"/>
                      </a:cubicBezTo>
                      <a:cubicBezTo>
                        <a:pt x="1" y="655"/>
                        <a:pt x="191" y="846"/>
                        <a:pt x="417" y="846"/>
                      </a:cubicBezTo>
                      <a:lnTo>
                        <a:pt x="2287" y="846"/>
                      </a:lnTo>
                      <a:cubicBezTo>
                        <a:pt x="2525" y="846"/>
                        <a:pt x="2715" y="655"/>
                        <a:pt x="2715" y="417"/>
                      </a:cubicBezTo>
                      <a:cubicBezTo>
                        <a:pt x="2715" y="191"/>
                        <a:pt x="2525" y="0"/>
                        <a:pt x="2287"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246" name="Google Shape;246;p8"/>
                <p:cNvSpPr/>
                <p:nvPr/>
              </p:nvSpPr>
              <p:spPr>
                <a:xfrm>
                  <a:off x="4881050" y="3313279"/>
                  <a:ext cx="44624" cy="30796"/>
                </a:xfrm>
                <a:custGeom>
                  <a:avLst/>
                  <a:gdLst/>
                  <a:ahLst/>
                  <a:cxnLst/>
                  <a:rect l="l" t="t" r="r" b="b"/>
                  <a:pathLst>
                    <a:path w="2585" h="1784" extrusionOk="0">
                      <a:moveTo>
                        <a:pt x="2105" y="1"/>
                      </a:moveTo>
                      <a:cubicBezTo>
                        <a:pt x="2033" y="1"/>
                        <a:pt x="1960" y="19"/>
                        <a:pt x="1894" y="58"/>
                      </a:cubicBezTo>
                      <a:lnTo>
                        <a:pt x="274" y="987"/>
                      </a:lnTo>
                      <a:cubicBezTo>
                        <a:pt x="72" y="1106"/>
                        <a:pt x="0" y="1368"/>
                        <a:pt x="120" y="1571"/>
                      </a:cubicBezTo>
                      <a:cubicBezTo>
                        <a:pt x="199" y="1706"/>
                        <a:pt x="343" y="1783"/>
                        <a:pt x="491" y="1783"/>
                      </a:cubicBezTo>
                      <a:cubicBezTo>
                        <a:pt x="563" y="1783"/>
                        <a:pt x="636" y="1765"/>
                        <a:pt x="703" y="1725"/>
                      </a:cubicBezTo>
                      <a:lnTo>
                        <a:pt x="2310" y="797"/>
                      </a:lnTo>
                      <a:cubicBezTo>
                        <a:pt x="2513" y="678"/>
                        <a:pt x="2584" y="416"/>
                        <a:pt x="2465" y="213"/>
                      </a:cubicBezTo>
                      <a:cubicBezTo>
                        <a:pt x="2393" y="78"/>
                        <a:pt x="2252" y="1"/>
                        <a:pt x="2105"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247" name="Google Shape;247;p8"/>
                <p:cNvSpPr/>
                <p:nvPr/>
              </p:nvSpPr>
              <p:spPr>
                <a:xfrm>
                  <a:off x="5148255" y="3311639"/>
                  <a:ext cx="44624" cy="30779"/>
                </a:xfrm>
                <a:custGeom>
                  <a:avLst/>
                  <a:gdLst/>
                  <a:ahLst/>
                  <a:cxnLst/>
                  <a:rect l="l" t="t" r="r" b="b"/>
                  <a:pathLst>
                    <a:path w="2585" h="1783" extrusionOk="0">
                      <a:moveTo>
                        <a:pt x="491" y="0"/>
                      </a:moveTo>
                      <a:cubicBezTo>
                        <a:pt x="344" y="0"/>
                        <a:pt x="200" y="77"/>
                        <a:pt x="120" y="213"/>
                      </a:cubicBezTo>
                      <a:cubicBezTo>
                        <a:pt x="1" y="415"/>
                        <a:pt x="72" y="677"/>
                        <a:pt x="274" y="796"/>
                      </a:cubicBezTo>
                      <a:lnTo>
                        <a:pt x="1894" y="1725"/>
                      </a:lnTo>
                      <a:cubicBezTo>
                        <a:pt x="1960" y="1764"/>
                        <a:pt x="2034" y="1783"/>
                        <a:pt x="2106" y="1783"/>
                      </a:cubicBezTo>
                      <a:cubicBezTo>
                        <a:pt x="2253" y="1783"/>
                        <a:pt x="2397" y="1706"/>
                        <a:pt x="2477" y="1570"/>
                      </a:cubicBezTo>
                      <a:cubicBezTo>
                        <a:pt x="2584" y="1368"/>
                        <a:pt x="2525" y="1106"/>
                        <a:pt x="2322" y="999"/>
                      </a:cubicBezTo>
                      <a:lnTo>
                        <a:pt x="703" y="58"/>
                      </a:lnTo>
                      <a:cubicBezTo>
                        <a:pt x="636" y="19"/>
                        <a:pt x="563" y="0"/>
                        <a:pt x="491"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248" name="Google Shape;248;p8"/>
                <p:cNvSpPr/>
                <p:nvPr/>
              </p:nvSpPr>
              <p:spPr>
                <a:xfrm>
                  <a:off x="5167366" y="3242550"/>
                  <a:ext cx="46885" cy="14604"/>
                </a:xfrm>
                <a:custGeom>
                  <a:avLst/>
                  <a:gdLst/>
                  <a:ahLst/>
                  <a:cxnLst/>
                  <a:rect l="l" t="t" r="r" b="b"/>
                  <a:pathLst>
                    <a:path w="2716" h="846" extrusionOk="0">
                      <a:moveTo>
                        <a:pt x="430" y="0"/>
                      </a:moveTo>
                      <a:cubicBezTo>
                        <a:pt x="191" y="0"/>
                        <a:pt x="1" y="191"/>
                        <a:pt x="1" y="417"/>
                      </a:cubicBezTo>
                      <a:cubicBezTo>
                        <a:pt x="1" y="655"/>
                        <a:pt x="191" y="846"/>
                        <a:pt x="430" y="846"/>
                      </a:cubicBezTo>
                      <a:lnTo>
                        <a:pt x="2299" y="846"/>
                      </a:lnTo>
                      <a:cubicBezTo>
                        <a:pt x="2525" y="846"/>
                        <a:pt x="2716" y="655"/>
                        <a:pt x="2716" y="417"/>
                      </a:cubicBezTo>
                      <a:cubicBezTo>
                        <a:pt x="2716" y="191"/>
                        <a:pt x="2525" y="0"/>
                        <a:pt x="2299"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249" name="Google Shape;249;p8"/>
                <p:cNvSpPr/>
                <p:nvPr/>
              </p:nvSpPr>
              <p:spPr>
                <a:xfrm>
                  <a:off x="5147426" y="3157475"/>
                  <a:ext cx="44624" cy="30693"/>
                </a:xfrm>
                <a:custGeom>
                  <a:avLst/>
                  <a:gdLst/>
                  <a:ahLst/>
                  <a:cxnLst/>
                  <a:rect l="l" t="t" r="r" b="b"/>
                  <a:pathLst>
                    <a:path w="2585" h="1778" extrusionOk="0">
                      <a:moveTo>
                        <a:pt x="2103" y="1"/>
                      </a:moveTo>
                      <a:cubicBezTo>
                        <a:pt x="2033" y="1"/>
                        <a:pt x="1961" y="19"/>
                        <a:pt x="1894" y="59"/>
                      </a:cubicBezTo>
                      <a:lnTo>
                        <a:pt x="275" y="987"/>
                      </a:lnTo>
                      <a:cubicBezTo>
                        <a:pt x="72" y="1106"/>
                        <a:pt x="1" y="1368"/>
                        <a:pt x="120" y="1571"/>
                      </a:cubicBezTo>
                      <a:cubicBezTo>
                        <a:pt x="200" y="1706"/>
                        <a:pt x="339" y="1778"/>
                        <a:pt x="483" y="1778"/>
                      </a:cubicBezTo>
                      <a:cubicBezTo>
                        <a:pt x="553" y="1778"/>
                        <a:pt x="625" y="1761"/>
                        <a:pt x="692" y="1725"/>
                      </a:cubicBezTo>
                      <a:lnTo>
                        <a:pt x="2311" y="785"/>
                      </a:lnTo>
                      <a:cubicBezTo>
                        <a:pt x="2513" y="666"/>
                        <a:pt x="2585" y="416"/>
                        <a:pt x="2466" y="213"/>
                      </a:cubicBezTo>
                      <a:cubicBezTo>
                        <a:pt x="2386" y="78"/>
                        <a:pt x="2247" y="1"/>
                        <a:pt x="2103"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250" name="Google Shape;250;p8"/>
                <p:cNvSpPr/>
                <p:nvPr/>
              </p:nvSpPr>
              <p:spPr>
                <a:xfrm>
                  <a:off x="5096465" y="3095412"/>
                  <a:ext cx="32902" cy="42500"/>
                </a:xfrm>
                <a:custGeom>
                  <a:avLst/>
                  <a:gdLst/>
                  <a:ahLst/>
                  <a:cxnLst/>
                  <a:rect l="l" t="t" r="r" b="b"/>
                  <a:pathLst>
                    <a:path w="1906" h="2462" extrusionOk="0">
                      <a:moveTo>
                        <a:pt x="1419" y="0"/>
                      </a:moveTo>
                      <a:cubicBezTo>
                        <a:pt x="1272" y="0"/>
                        <a:pt x="1128" y="77"/>
                        <a:pt x="1048" y="213"/>
                      </a:cubicBezTo>
                      <a:lnTo>
                        <a:pt x="119" y="1832"/>
                      </a:lnTo>
                      <a:cubicBezTo>
                        <a:pt x="0" y="2034"/>
                        <a:pt x="72" y="2284"/>
                        <a:pt x="274" y="2403"/>
                      </a:cubicBezTo>
                      <a:cubicBezTo>
                        <a:pt x="341" y="2443"/>
                        <a:pt x="414" y="2461"/>
                        <a:pt x="486" y="2461"/>
                      </a:cubicBezTo>
                      <a:cubicBezTo>
                        <a:pt x="634" y="2461"/>
                        <a:pt x="778" y="2384"/>
                        <a:pt x="857" y="2249"/>
                      </a:cubicBezTo>
                      <a:lnTo>
                        <a:pt x="1786" y="629"/>
                      </a:lnTo>
                      <a:cubicBezTo>
                        <a:pt x="1905" y="427"/>
                        <a:pt x="1834" y="177"/>
                        <a:pt x="1631" y="58"/>
                      </a:cubicBezTo>
                      <a:cubicBezTo>
                        <a:pt x="1565" y="19"/>
                        <a:pt x="1492" y="0"/>
                        <a:pt x="1419"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grpSp>
          <p:grpSp>
            <p:nvGrpSpPr>
              <p:cNvPr id="251" name="Google Shape;251;p8"/>
              <p:cNvGrpSpPr/>
              <p:nvPr/>
            </p:nvGrpSpPr>
            <p:grpSpPr>
              <a:xfrm>
                <a:off x="5314538" y="2951176"/>
                <a:ext cx="1499581" cy="1442921"/>
                <a:chOff x="3985903" y="2213381"/>
                <a:chExt cx="1124686" cy="1082191"/>
              </a:xfrm>
            </p:grpSpPr>
            <p:sp>
              <p:nvSpPr>
                <p:cNvPr id="252" name="Google Shape;252;p8"/>
                <p:cNvSpPr/>
                <p:nvPr/>
              </p:nvSpPr>
              <p:spPr>
                <a:xfrm>
                  <a:off x="3987353" y="2214624"/>
                  <a:ext cx="1123236" cy="1079614"/>
                </a:xfrm>
                <a:custGeom>
                  <a:avLst/>
                  <a:gdLst/>
                  <a:ahLst/>
                  <a:cxnLst/>
                  <a:rect l="l" t="t" r="r" b="b"/>
                  <a:pathLst>
                    <a:path w="65068" h="62541" extrusionOk="0">
                      <a:moveTo>
                        <a:pt x="32529" y="0"/>
                      </a:moveTo>
                      <a:cubicBezTo>
                        <a:pt x="29212" y="0"/>
                        <a:pt x="25896" y="1262"/>
                        <a:pt x="23372" y="3786"/>
                      </a:cubicBezTo>
                      <a:lnTo>
                        <a:pt x="5048" y="22110"/>
                      </a:lnTo>
                      <a:cubicBezTo>
                        <a:pt x="0" y="27158"/>
                        <a:pt x="0" y="35374"/>
                        <a:pt x="5048" y="40434"/>
                      </a:cubicBezTo>
                      <a:lnTo>
                        <a:pt x="23372" y="58746"/>
                      </a:lnTo>
                      <a:cubicBezTo>
                        <a:pt x="25896" y="61276"/>
                        <a:pt x="29212" y="62541"/>
                        <a:pt x="32528" y="62541"/>
                      </a:cubicBezTo>
                      <a:cubicBezTo>
                        <a:pt x="35844" y="62541"/>
                        <a:pt x="39160" y="61276"/>
                        <a:pt x="41684" y="58746"/>
                      </a:cubicBezTo>
                      <a:cubicBezTo>
                        <a:pt x="46744" y="53697"/>
                        <a:pt x="54959" y="45482"/>
                        <a:pt x="60008" y="40422"/>
                      </a:cubicBezTo>
                      <a:cubicBezTo>
                        <a:pt x="65068" y="35374"/>
                        <a:pt x="65068" y="27158"/>
                        <a:pt x="60008" y="22110"/>
                      </a:cubicBezTo>
                      <a:cubicBezTo>
                        <a:pt x="54959" y="17062"/>
                        <a:pt x="46744" y="8835"/>
                        <a:pt x="41696" y="3786"/>
                      </a:cubicBezTo>
                      <a:cubicBezTo>
                        <a:pt x="39166" y="1262"/>
                        <a:pt x="35847" y="0"/>
                        <a:pt x="32529"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grpSp>
              <p:nvGrpSpPr>
                <p:cNvPr id="253" name="Google Shape;253;p8"/>
                <p:cNvGrpSpPr/>
                <p:nvPr/>
              </p:nvGrpSpPr>
              <p:grpSpPr>
                <a:xfrm>
                  <a:off x="4380547" y="2919635"/>
                  <a:ext cx="636781" cy="375937"/>
                  <a:chOff x="4380547" y="2919635"/>
                  <a:chExt cx="636781" cy="375937"/>
                </a:xfrm>
              </p:grpSpPr>
              <p:sp>
                <p:nvSpPr>
                  <p:cNvPr id="254" name="Google Shape;254;p8"/>
                  <p:cNvSpPr/>
                  <p:nvPr/>
                </p:nvSpPr>
                <p:spPr>
                  <a:xfrm>
                    <a:off x="4380547" y="3114281"/>
                    <a:ext cx="336481" cy="181291"/>
                  </a:xfrm>
                  <a:custGeom>
                    <a:avLst/>
                    <a:gdLst/>
                    <a:ahLst/>
                    <a:cxnLst/>
                    <a:rect l="l" t="t" r="r" b="b"/>
                    <a:pathLst>
                      <a:path w="19492" h="10502" extrusionOk="0">
                        <a:moveTo>
                          <a:pt x="1" y="1"/>
                        </a:moveTo>
                        <a:lnTo>
                          <a:pt x="1" y="6097"/>
                        </a:lnTo>
                        <a:lnTo>
                          <a:pt x="13" y="6121"/>
                        </a:lnTo>
                        <a:cubicBezTo>
                          <a:pt x="156" y="6287"/>
                          <a:pt x="322" y="6466"/>
                          <a:pt x="537" y="6692"/>
                        </a:cubicBezTo>
                        <a:cubicBezTo>
                          <a:pt x="3001" y="9145"/>
                          <a:pt x="6263" y="10502"/>
                          <a:pt x="9752" y="10502"/>
                        </a:cubicBezTo>
                        <a:cubicBezTo>
                          <a:pt x="13241" y="10502"/>
                          <a:pt x="16503" y="9145"/>
                          <a:pt x="18956" y="6692"/>
                        </a:cubicBezTo>
                        <a:lnTo>
                          <a:pt x="19491" y="6144"/>
                        </a:lnTo>
                        <a:lnTo>
                          <a:pt x="19491" y="1"/>
                        </a:lnTo>
                        <a:lnTo>
                          <a:pt x="18658" y="846"/>
                        </a:lnTo>
                        <a:cubicBezTo>
                          <a:pt x="18205" y="1299"/>
                          <a:pt x="17777" y="1727"/>
                          <a:pt x="17372" y="2132"/>
                        </a:cubicBezTo>
                        <a:cubicBezTo>
                          <a:pt x="15336" y="4168"/>
                          <a:pt x="12633" y="5287"/>
                          <a:pt x="9752" y="5287"/>
                        </a:cubicBezTo>
                        <a:cubicBezTo>
                          <a:pt x="6871" y="5287"/>
                          <a:pt x="4156" y="4168"/>
                          <a:pt x="2132" y="2132"/>
                        </a:cubicBezTo>
                        <a:lnTo>
                          <a:pt x="1" y="1"/>
                        </a:ln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255" name="Google Shape;255;p8"/>
                  <p:cNvSpPr/>
                  <p:nvPr/>
                </p:nvSpPr>
                <p:spPr>
                  <a:xfrm>
                    <a:off x="4714354" y="2919635"/>
                    <a:ext cx="302974" cy="303181"/>
                  </a:xfrm>
                  <a:custGeom>
                    <a:avLst/>
                    <a:gdLst/>
                    <a:ahLst/>
                    <a:cxnLst/>
                    <a:rect l="l" t="t" r="r" b="b"/>
                    <a:pathLst>
                      <a:path w="17551" h="17563" extrusionOk="0">
                        <a:moveTo>
                          <a:pt x="1" y="1"/>
                        </a:moveTo>
                        <a:lnTo>
                          <a:pt x="1" y="17562"/>
                        </a:lnTo>
                        <a:lnTo>
                          <a:pt x="17550" y="1"/>
                        </a:ln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grpSp>
            <p:grpSp>
              <p:nvGrpSpPr>
                <p:cNvPr id="256" name="Google Shape;256;p8"/>
                <p:cNvGrpSpPr/>
                <p:nvPr/>
              </p:nvGrpSpPr>
              <p:grpSpPr>
                <a:xfrm>
                  <a:off x="4714354" y="2285940"/>
                  <a:ext cx="375747" cy="636160"/>
                  <a:chOff x="4714354" y="2285940"/>
                  <a:chExt cx="375747" cy="636160"/>
                </a:xfrm>
              </p:grpSpPr>
              <p:sp>
                <p:nvSpPr>
                  <p:cNvPr id="257" name="Google Shape;257;p8"/>
                  <p:cNvSpPr/>
                  <p:nvPr/>
                </p:nvSpPr>
                <p:spPr>
                  <a:xfrm>
                    <a:off x="4908793" y="2585619"/>
                    <a:ext cx="181308" cy="336481"/>
                  </a:xfrm>
                  <a:custGeom>
                    <a:avLst/>
                    <a:gdLst/>
                    <a:ahLst/>
                    <a:cxnLst/>
                    <a:rect l="l" t="t" r="r" b="b"/>
                    <a:pathLst>
                      <a:path w="10503" h="19492" extrusionOk="0">
                        <a:moveTo>
                          <a:pt x="13" y="1"/>
                        </a:moveTo>
                        <a:lnTo>
                          <a:pt x="2132" y="2144"/>
                        </a:lnTo>
                        <a:cubicBezTo>
                          <a:pt x="6347" y="6347"/>
                          <a:pt x="6347" y="13169"/>
                          <a:pt x="2132" y="17372"/>
                        </a:cubicBezTo>
                        <a:lnTo>
                          <a:pt x="1" y="19491"/>
                        </a:lnTo>
                        <a:lnTo>
                          <a:pt x="6156" y="19491"/>
                        </a:lnTo>
                        <a:lnTo>
                          <a:pt x="6156" y="19456"/>
                        </a:lnTo>
                        <a:lnTo>
                          <a:pt x="6650" y="18904"/>
                        </a:lnTo>
                        <a:lnTo>
                          <a:pt x="6650" y="18904"/>
                        </a:lnTo>
                        <a:lnTo>
                          <a:pt x="6692" y="18968"/>
                        </a:lnTo>
                        <a:cubicBezTo>
                          <a:pt x="9157" y="16515"/>
                          <a:pt x="10502" y="13264"/>
                          <a:pt x="10502" y="9776"/>
                        </a:cubicBezTo>
                        <a:cubicBezTo>
                          <a:pt x="10502" y="6299"/>
                          <a:pt x="9145" y="3013"/>
                          <a:pt x="6692" y="549"/>
                        </a:cubicBezTo>
                        <a:lnTo>
                          <a:pt x="6144" y="1"/>
                        </a:ln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258" name="Google Shape;258;p8"/>
                  <p:cNvSpPr/>
                  <p:nvPr/>
                </p:nvSpPr>
                <p:spPr>
                  <a:xfrm>
                    <a:off x="4714354" y="2285940"/>
                    <a:ext cx="303181" cy="302146"/>
                  </a:xfrm>
                  <a:custGeom>
                    <a:avLst/>
                    <a:gdLst/>
                    <a:ahLst/>
                    <a:cxnLst/>
                    <a:rect l="l" t="t" r="r" b="b"/>
                    <a:pathLst>
                      <a:path w="17563" h="17503" extrusionOk="0">
                        <a:moveTo>
                          <a:pt x="1" y="1"/>
                        </a:moveTo>
                        <a:lnTo>
                          <a:pt x="1" y="17503"/>
                        </a:lnTo>
                        <a:lnTo>
                          <a:pt x="17562" y="17503"/>
                        </a:lnTo>
                        <a:lnTo>
                          <a:pt x="17146" y="17098"/>
                        </a:lnTo>
                        <a:cubicBezTo>
                          <a:pt x="12240" y="12193"/>
                          <a:pt x="4954" y="4930"/>
                          <a:pt x="143" y="120"/>
                        </a:cubicBezTo>
                        <a:lnTo>
                          <a:pt x="1" y="1"/>
                        </a:ln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grpSp>
            <p:grpSp>
              <p:nvGrpSpPr>
                <p:cNvPr id="259" name="Google Shape;259;p8"/>
                <p:cNvGrpSpPr/>
                <p:nvPr/>
              </p:nvGrpSpPr>
              <p:grpSpPr>
                <a:xfrm>
                  <a:off x="3985903" y="2585619"/>
                  <a:ext cx="397112" cy="637197"/>
                  <a:chOff x="3985903" y="2585619"/>
                  <a:chExt cx="397112" cy="637197"/>
                </a:xfrm>
              </p:grpSpPr>
              <p:sp>
                <p:nvSpPr>
                  <p:cNvPr id="260" name="Google Shape;260;p8"/>
                  <p:cNvSpPr/>
                  <p:nvPr/>
                </p:nvSpPr>
                <p:spPr>
                  <a:xfrm>
                    <a:off x="3985903" y="2585619"/>
                    <a:ext cx="203093" cy="336481"/>
                  </a:xfrm>
                  <a:custGeom>
                    <a:avLst/>
                    <a:gdLst/>
                    <a:ahLst/>
                    <a:cxnLst/>
                    <a:rect l="l" t="t" r="r" b="b"/>
                    <a:pathLst>
                      <a:path w="11765" h="19492" extrusionOk="0">
                        <a:moveTo>
                          <a:pt x="5621" y="1"/>
                        </a:moveTo>
                        <a:lnTo>
                          <a:pt x="5085" y="549"/>
                        </a:lnTo>
                        <a:cubicBezTo>
                          <a:pt x="1" y="5633"/>
                          <a:pt x="1" y="13884"/>
                          <a:pt x="5085" y="18968"/>
                        </a:cubicBezTo>
                        <a:lnTo>
                          <a:pt x="5621" y="19491"/>
                        </a:lnTo>
                        <a:lnTo>
                          <a:pt x="11764" y="19491"/>
                        </a:lnTo>
                        <a:lnTo>
                          <a:pt x="9633" y="17384"/>
                        </a:lnTo>
                        <a:cubicBezTo>
                          <a:pt x="7597" y="15348"/>
                          <a:pt x="6478" y="12657"/>
                          <a:pt x="6478" y="9776"/>
                        </a:cubicBezTo>
                        <a:cubicBezTo>
                          <a:pt x="6478" y="6895"/>
                          <a:pt x="7597" y="4168"/>
                          <a:pt x="9633" y="2144"/>
                        </a:cubicBezTo>
                        <a:lnTo>
                          <a:pt x="11764" y="1"/>
                        </a:ln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261" name="Google Shape;261;p8"/>
                  <p:cNvSpPr/>
                  <p:nvPr/>
                </p:nvSpPr>
                <p:spPr>
                  <a:xfrm>
                    <a:off x="4080455" y="2919635"/>
                    <a:ext cx="302560" cy="303181"/>
                  </a:xfrm>
                  <a:custGeom>
                    <a:avLst/>
                    <a:gdLst/>
                    <a:ahLst/>
                    <a:cxnLst/>
                    <a:rect l="l" t="t" r="r" b="b"/>
                    <a:pathLst>
                      <a:path w="17527" h="17563" extrusionOk="0">
                        <a:moveTo>
                          <a:pt x="1" y="1"/>
                        </a:moveTo>
                        <a:lnTo>
                          <a:pt x="120" y="143"/>
                        </a:lnTo>
                        <a:cubicBezTo>
                          <a:pt x="5025" y="5049"/>
                          <a:pt x="12502" y="12526"/>
                          <a:pt x="17396" y="17431"/>
                        </a:cubicBezTo>
                        <a:lnTo>
                          <a:pt x="17527" y="17562"/>
                        </a:lnTo>
                        <a:lnTo>
                          <a:pt x="17527" y="1"/>
                        </a:ln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grpSp>
            <p:grpSp>
              <p:nvGrpSpPr>
                <p:cNvPr id="262" name="Google Shape;262;p8"/>
                <p:cNvGrpSpPr/>
                <p:nvPr/>
              </p:nvGrpSpPr>
              <p:grpSpPr>
                <a:xfrm>
                  <a:off x="4080455" y="2213381"/>
                  <a:ext cx="636573" cy="374705"/>
                  <a:chOff x="4080455" y="2213381"/>
                  <a:chExt cx="636573" cy="374705"/>
                </a:xfrm>
              </p:grpSpPr>
              <p:sp>
                <p:nvSpPr>
                  <p:cNvPr id="263" name="Google Shape;263;p8"/>
                  <p:cNvSpPr/>
                  <p:nvPr/>
                </p:nvSpPr>
                <p:spPr>
                  <a:xfrm>
                    <a:off x="4380340" y="2213381"/>
                    <a:ext cx="336688" cy="181101"/>
                  </a:xfrm>
                  <a:custGeom>
                    <a:avLst/>
                    <a:gdLst/>
                    <a:ahLst/>
                    <a:cxnLst/>
                    <a:rect l="l" t="t" r="r" b="b"/>
                    <a:pathLst>
                      <a:path w="19504" h="10491" extrusionOk="0">
                        <a:moveTo>
                          <a:pt x="9764" y="1"/>
                        </a:moveTo>
                        <a:cubicBezTo>
                          <a:pt x="6287" y="1"/>
                          <a:pt x="3013" y="1358"/>
                          <a:pt x="549" y="3811"/>
                        </a:cubicBezTo>
                        <a:lnTo>
                          <a:pt x="1" y="4358"/>
                        </a:lnTo>
                        <a:lnTo>
                          <a:pt x="1" y="10490"/>
                        </a:lnTo>
                        <a:lnTo>
                          <a:pt x="2144" y="8359"/>
                        </a:lnTo>
                        <a:cubicBezTo>
                          <a:pt x="4180" y="6323"/>
                          <a:pt x="6883" y="5204"/>
                          <a:pt x="9764" y="5204"/>
                        </a:cubicBezTo>
                        <a:cubicBezTo>
                          <a:pt x="12645" y="5204"/>
                          <a:pt x="15348" y="6323"/>
                          <a:pt x="17384" y="8359"/>
                        </a:cubicBezTo>
                        <a:lnTo>
                          <a:pt x="19503" y="10490"/>
                        </a:lnTo>
                        <a:lnTo>
                          <a:pt x="19503" y="4442"/>
                        </a:lnTo>
                        <a:lnTo>
                          <a:pt x="19444" y="4442"/>
                        </a:lnTo>
                        <a:lnTo>
                          <a:pt x="18932" y="3894"/>
                        </a:lnTo>
                        <a:lnTo>
                          <a:pt x="18979" y="3823"/>
                        </a:lnTo>
                        <a:cubicBezTo>
                          <a:pt x="16527" y="1370"/>
                          <a:pt x="13253" y="1"/>
                          <a:pt x="9764" y="1"/>
                        </a:cubicBez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264" name="Google Shape;264;p8"/>
                  <p:cNvSpPr/>
                  <p:nvPr/>
                </p:nvSpPr>
                <p:spPr>
                  <a:xfrm>
                    <a:off x="4080455" y="2285940"/>
                    <a:ext cx="302560" cy="302146"/>
                  </a:xfrm>
                  <a:custGeom>
                    <a:avLst/>
                    <a:gdLst/>
                    <a:ahLst/>
                    <a:cxnLst/>
                    <a:rect l="l" t="t" r="r" b="b"/>
                    <a:pathLst>
                      <a:path w="17527" h="17503" extrusionOk="0">
                        <a:moveTo>
                          <a:pt x="17527" y="1"/>
                        </a:moveTo>
                        <a:lnTo>
                          <a:pt x="1" y="17503"/>
                        </a:lnTo>
                        <a:lnTo>
                          <a:pt x="17527" y="17503"/>
                        </a:lnTo>
                        <a:lnTo>
                          <a:pt x="17527" y="1"/>
                        </a:ln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grpSp>
          </p:grpSp>
          <p:grpSp>
            <p:nvGrpSpPr>
              <p:cNvPr id="265" name="Google Shape;265;p8"/>
              <p:cNvGrpSpPr/>
              <p:nvPr/>
            </p:nvGrpSpPr>
            <p:grpSpPr>
              <a:xfrm>
                <a:off x="5909378" y="3494930"/>
                <a:ext cx="311836" cy="355292"/>
                <a:chOff x="4645650" y="3962900"/>
                <a:chExt cx="259950" cy="296175"/>
              </a:xfrm>
            </p:grpSpPr>
            <p:sp>
              <p:nvSpPr>
                <p:cNvPr id="266" name="Google Shape;266;p8"/>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267" name="Google Shape;267;p8"/>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268" name="Google Shape;268;p8"/>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269" name="Google Shape;269;p8"/>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270" name="Google Shape;270;p8"/>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271" name="Google Shape;271;p8"/>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grpSp>
        </p:grpSp>
        <p:grpSp>
          <p:nvGrpSpPr>
            <p:cNvPr id="272" name="Google Shape;272;p8"/>
            <p:cNvGrpSpPr/>
            <p:nvPr/>
          </p:nvGrpSpPr>
          <p:grpSpPr>
            <a:xfrm>
              <a:off x="5746162" y="3855107"/>
              <a:ext cx="462347" cy="245835"/>
              <a:chOff x="3891558" y="2180494"/>
              <a:chExt cx="346769" cy="184381"/>
            </a:xfrm>
          </p:grpSpPr>
          <p:sp>
            <p:nvSpPr>
              <p:cNvPr id="273" name="Google Shape;273;p8"/>
              <p:cNvSpPr/>
              <p:nvPr/>
            </p:nvSpPr>
            <p:spPr>
              <a:xfrm>
                <a:off x="3949943" y="2180494"/>
                <a:ext cx="230006" cy="184381"/>
              </a:xfrm>
              <a:custGeom>
                <a:avLst/>
                <a:gdLst/>
                <a:ahLst/>
                <a:cxnLst/>
                <a:rect l="l" t="t" r="r" b="b"/>
                <a:pathLst>
                  <a:path w="13324" h="10681" extrusionOk="0">
                    <a:moveTo>
                      <a:pt x="1369" y="1"/>
                    </a:moveTo>
                    <a:cubicBezTo>
                      <a:pt x="619" y="1"/>
                      <a:pt x="0" y="620"/>
                      <a:pt x="0" y="1370"/>
                    </a:cubicBezTo>
                    <a:lnTo>
                      <a:pt x="0" y="9311"/>
                    </a:lnTo>
                    <a:cubicBezTo>
                      <a:pt x="0" y="10073"/>
                      <a:pt x="619" y="10681"/>
                      <a:pt x="1369" y="10681"/>
                    </a:cubicBezTo>
                    <a:lnTo>
                      <a:pt x="3453" y="10681"/>
                    </a:lnTo>
                    <a:lnTo>
                      <a:pt x="3453" y="5906"/>
                    </a:lnTo>
                    <a:lnTo>
                      <a:pt x="9870" y="5906"/>
                    </a:lnTo>
                    <a:lnTo>
                      <a:pt x="9870" y="10681"/>
                    </a:lnTo>
                    <a:lnTo>
                      <a:pt x="11954" y="10681"/>
                    </a:lnTo>
                    <a:cubicBezTo>
                      <a:pt x="12704" y="10681"/>
                      <a:pt x="13323" y="10073"/>
                      <a:pt x="13323" y="9311"/>
                    </a:cubicBezTo>
                    <a:lnTo>
                      <a:pt x="13323" y="1370"/>
                    </a:lnTo>
                    <a:cubicBezTo>
                      <a:pt x="13323" y="620"/>
                      <a:pt x="12704" y="1"/>
                      <a:pt x="11954" y="1"/>
                    </a:cubicBezTo>
                    <a:lnTo>
                      <a:pt x="9870" y="1"/>
                    </a:lnTo>
                    <a:lnTo>
                      <a:pt x="9870" y="3966"/>
                    </a:lnTo>
                    <a:lnTo>
                      <a:pt x="3453" y="3966"/>
                    </a:lnTo>
                    <a:lnTo>
                      <a:pt x="3453" y="1"/>
                    </a:ln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274" name="Google Shape;274;p8"/>
              <p:cNvSpPr/>
              <p:nvPr/>
            </p:nvSpPr>
            <p:spPr>
              <a:xfrm>
                <a:off x="4187334" y="2198379"/>
                <a:ext cx="50993" cy="148820"/>
              </a:xfrm>
              <a:custGeom>
                <a:avLst/>
                <a:gdLst/>
                <a:ahLst/>
                <a:cxnLst/>
                <a:rect l="l" t="t" r="r" b="b"/>
                <a:pathLst>
                  <a:path w="2954" h="8621" extrusionOk="0">
                    <a:moveTo>
                      <a:pt x="1" y="1"/>
                    </a:moveTo>
                    <a:lnTo>
                      <a:pt x="1" y="8621"/>
                    </a:lnTo>
                    <a:lnTo>
                      <a:pt x="1108" y="8621"/>
                    </a:lnTo>
                    <a:cubicBezTo>
                      <a:pt x="1692" y="8621"/>
                      <a:pt x="2156" y="8144"/>
                      <a:pt x="2156" y="7573"/>
                    </a:cubicBezTo>
                    <a:lnTo>
                      <a:pt x="2156" y="5537"/>
                    </a:lnTo>
                    <a:lnTo>
                      <a:pt x="2454" y="5537"/>
                    </a:lnTo>
                    <a:cubicBezTo>
                      <a:pt x="2727" y="5537"/>
                      <a:pt x="2954" y="5311"/>
                      <a:pt x="2954" y="5037"/>
                    </a:cubicBezTo>
                    <a:lnTo>
                      <a:pt x="2954" y="3584"/>
                    </a:lnTo>
                    <a:cubicBezTo>
                      <a:pt x="2954" y="3299"/>
                      <a:pt x="2727" y="3084"/>
                      <a:pt x="2454" y="3084"/>
                    </a:cubicBezTo>
                    <a:lnTo>
                      <a:pt x="2156" y="3084"/>
                    </a:lnTo>
                    <a:lnTo>
                      <a:pt x="2156" y="1036"/>
                    </a:lnTo>
                    <a:cubicBezTo>
                      <a:pt x="2156" y="465"/>
                      <a:pt x="1692" y="1"/>
                      <a:pt x="1108" y="1"/>
                    </a:cubicBez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275" name="Google Shape;275;p8"/>
              <p:cNvSpPr/>
              <p:nvPr/>
            </p:nvSpPr>
            <p:spPr>
              <a:xfrm>
                <a:off x="3891558" y="2198379"/>
                <a:ext cx="50993" cy="148820"/>
              </a:xfrm>
              <a:custGeom>
                <a:avLst/>
                <a:gdLst/>
                <a:ahLst/>
                <a:cxnLst/>
                <a:rect l="l" t="t" r="r" b="b"/>
                <a:pathLst>
                  <a:path w="2954" h="8621" extrusionOk="0">
                    <a:moveTo>
                      <a:pt x="1846" y="1"/>
                    </a:moveTo>
                    <a:cubicBezTo>
                      <a:pt x="1263" y="1"/>
                      <a:pt x="799" y="465"/>
                      <a:pt x="799" y="1036"/>
                    </a:cubicBezTo>
                    <a:lnTo>
                      <a:pt x="799" y="3084"/>
                    </a:lnTo>
                    <a:lnTo>
                      <a:pt x="501" y="3084"/>
                    </a:lnTo>
                    <a:cubicBezTo>
                      <a:pt x="215" y="3084"/>
                      <a:pt x="1" y="3299"/>
                      <a:pt x="1" y="3584"/>
                    </a:cubicBezTo>
                    <a:lnTo>
                      <a:pt x="1" y="5037"/>
                    </a:lnTo>
                    <a:cubicBezTo>
                      <a:pt x="1" y="5311"/>
                      <a:pt x="215" y="5537"/>
                      <a:pt x="501" y="5537"/>
                    </a:cubicBezTo>
                    <a:lnTo>
                      <a:pt x="799" y="5537"/>
                    </a:lnTo>
                    <a:lnTo>
                      <a:pt x="799" y="7573"/>
                    </a:lnTo>
                    <a:cubicBezTo>
                      <a:pt x="799" y="8144"/>
                      <a:pt x="1263" y="8621"/>
                      <a:pt x="1846" y="8621"/>
                    </a:cubicBezTo>
                    <a:lnTo>
                      <a:pt x="2954" y="8621"/>
                    </a:lnTo>
                    <a:lnTo>
                      <a:pt x="2954" y="1"/>
                    </a:ln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9"/>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sp>
        <p:nvSpPr>
          <p:cNvPr id="281" name="Google Shape;281;p9"/>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Analysis – 4W1H</a:t>
            </a:r>
            <a:endParaRPr sz="1400" b="0" i="0" u="none" strike="noStrike" cap="none" dirty="0">
              <a:solidFill>
                <a:srgbClr val="000000"/>
              </a:solidFill>
              <a:latin typeface="Arial"/>
              <a:ea typeface="Arial"/>
              <a:cs typeface="Arial"/>
              <a:sym typeface="Arial"/>
            </a:endParaRPr>
          </a:p>
        </p:txBody>
      </p:sp>
      <p:sp>
        <p:nvSpPr>
          <p:cNvPr id="282" name="Google Shape;282;p9"/>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Verdana"/>
                <a:ea typeface="Verdana"/>
                <a:cs typeface="Verdana"/>
                <a:sym typeface="Verdana"/>
              </a:rPr>
              <a:t>Why: </a:t>
            </a:r>
            <a:r>
              <a:rPr lang="en-US">
                <a:latin typeface="Verdana"/>
                <a:ea typeface="Verdana"/>
                <a:cs typeface="Verdana"/>
                <a:sym typeface="Verdana"/>
              </a:rPr>
              <a:t>Vehicle tracking in traffic environments is challenging due to higher speeds, nonlinear motion, frequent occlusions, and complex backgrounds. Improving MOT in these scenarios is crucial for enhancing the safety and reliability of autonomous systems and traffic management solutions.</a:t>
            </a:r>
            <a:endParaRPr/>
          </a:p>
          <a:p>
            <a:pPr marL="0" marR="0" lvl="0" indent="0" algn="l" rtl="0">
              <a:lnSpc>
                <a:spcPct val="100000"/>
              </a:lnSpc>
              <a:spcBef>
                <a:spcPts val="0"/>
              </a:spcBef>
              <a:spcAft>
                <a:spcPts val="0"/>
              </a:spcAft>
              <a:buNone/>
            </a:pPr>
            <a:endParaRPr>
              <a:latin typeface="Verdana"/>
              <a:ea typeface="Verdana"/>
              <a:cs typeface="Verdana"/>
              <a:sym typeface="Verdana"/>
            </a:endParaRPr>
          </a:p>
          <a:p>
            <a:pPr marL="0" marR="0" lvl="0" indent="0" algn="l" rtl="0">
              <a:lnSpc>
                <a:spcPct val="100000"/>
              </a:lnSpc>
              <a:spcBef>
                <a:spcPts val="0"/>
              </a:spcBef>
              <a:spcAft>
                <a:spcPts val="0"/>
              </a:spcAft>
              <a:buNone/>
            </a:pPr>
            <a:r>
              <a:rPr lang="en-US" sz="1400" b="1" i="0" u="none" strike="noStrike" cap="none">
                <a:solidFill>
                  <a:srgbClr val="000000"/>
                </a:solidFill>
                <a:latin typeface="Verdana"/>
                <a:ea typeface="Verdana"/>
                <a:cs typeface="Verdana"/>
                <a:sym typeface="Verdana"/>
              </a:rPr>
              <a:t>What: </a:t>
            </a:r>
            <a:r>
              <a:rPr lang="en-US">
                <a:latin typeface="Verdana"/>
                <a:ea typeface="Verdana"/>
                <a:cs typeface="Verdana"/>
                <a:sym typeface="Verdana"/>
              </a:rPr>
              <a:t>The research focuses on Multi-Object Tracking (MOT), specifically on detecting and tracking vehicles in complex traffic scenarios. This involves identifying and following multiple vehicles in videos, which is essential for applications such as autonomous driving and traffic monitoring.</a:t>
            </a:r>
            <a:endParaRPr/>
          </a:p>
          <a:p>
            <a:pPr marL="0" marR="0" lvl="0" indent="0" algn="l" rtl="0">
              <a:lnSpc>
                <a:spcPct val="100000"/>
              </a:lnSpc>
              <a:spcBef>
                <a:spcPts val="0"/>
              </a:spcBef>
              <a:spcAft>
                <a:spcPts val="0"/>
              </a:spcAft>
              <a:buNone/>
            </a:pPr>
            <a:endParaRPr sz="14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None/>
            </a:pPr>
            <a:r>
              <a:rPr lang="en-US" sz="1400" b="1" i="0" u="none" strike="noStrike" cap="none">
                <a:solidFill>
                  <a:srgbClr val="000000"/>
                </a:solidFill>
                <a:latin typeface="Verdana"/>
                <a:ea typeface="Verdana"/>
                <a:cs typeface="Verdana"/>
                <a:sym typeface="Verdana"/>
              </a:rPr>
              <a:t>Where: </a:t>
            </a:r>
            <a:r>
              <a:rPr lang="en-US">
                <a:latin typeface="Verdana"/>
                <a:ea typeface="Verdana"/>
                <a:cs typeface="Verdana"/>
                <a:sym typeface="Verdana"/>
              </a:rPr>
              <a:t>The research is particularly relevant in complex traffic scenarios, including urban environments, highways, and intersections where multiple vehicles interact dynamically. These environments present significant challenges for existing MOT algorithms.</a:t>
            </a:r>
            <a:endParaRPr/>
          </a:p>
          <a:p>
            <a:pPr marL="0" marR="0" lvl="0" indent="0" algn="l" rtl="0">
              <a:lnSpc>
                <a:spcPct val="100000"/>
              </a:lnSpc>
              <a:spcBef>
                <a:spcPts val="0"/>
              </a:spcBef>
              <a:spcAft>
                <a:spcPts val="0"/>
              </a:spcAft>
              <a:buNone/>
            </a:pPr>
            <a:endParaRPr sz="14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None/>
            </a:pPr>
            <a:r>
              <a:rPr lang="en-US" sz="1400" b="1" i="0" u="none" strike="noStrike" cap="none">
                <a:solidFill>
                  <a:srgbClr val="000000"/>
                </a:solidFill>
                <a:latin typeface="Verdana"/>
                <a:ea typeface="Verdana"/>
                <a:cs typeface="Verdana"/>
                <a:sym typeface="Verdana"/>
              </a:rPr>
              <a:t>When: </a:t>
            </a:r>
            <a:r>
              <a:rPr lang="en-US">
                <a:latin typeface="Verdana"/>
                <a:ea typeface="Verdana"/>
                <a:cs typeface="Verdana"/>
                <a:sym typeface="Verdana"/>
              </a:rPr>
              <a:t>This issue arises primarily in real-time or near-real-time applications, such as during autonomous vehicle operation, traffic surveillance, and monitoring systems, where accurate and reliable vehicle tracking is essential for decision-making</a:t>
            </a:r>
            <a:endParaRPr/>
          </a:p>
          <a:p>
            <a:pPr marL="0" marR="0" lvl="0" indent="0" algn="l" rtl="0">
              <a:lnSpc>
                <a:spcPct val="100000"/>
              </a:lnSpc>
              <a:spcBef>
                <a:spcPts val="0"/>
              </a:spcBef>
              <a:spcAft>
                <a:spcPts val="0"/>
              </a:spcAft>
              <a:buNone/>
            </a:pPr>
            <a:endParaRPr sz="14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None/>
            </a:pPr>
            <a:r>
              <a:rPr lang="en-US" sz="1400" b="1" i="0" u="none" strike="noStrike" cap="none">
                <a:solidFill>
                  <a:srgbClr val="000000"/>
                </a:solidFill>
                <a:latin typeface="Verdana"/>
                <a:ea typeface="Verdana"/>
                <a:cs typeface="Verdana"/>
                <a:sym typeface="Verdana"/>
              </a:rPr>
              <a:t>How: </a:t>
            </a:r>
            <a:r>
              <a:rPr lang="en-US">
                <a:latin typeface="Verdana"/>
                <a:ea typeface="Verdana"/>
                <a:cs typeface="Verdana"/>
                <a:sym typeface="Verdana"/>
              </a:rPr>
              <a:t>The research proposes refining MOT algorithms to better handle the nonlinear motion of vehicles and improve detection confidence in cluttered and dynamic environments. This may involve integrating advanced techniques like deep learning, sensor fusion, and novel tracking strategies to enhance performance in real-world scenarios</a:t>
            </a:r>
            <a:endParaRPr/>
          </a:p>
          <a:p>
            <a:pPr marL="0" marR="0" lvl="0" indent="0" algn="l" rtl="0">
              <a:lnSpc>
                <a:spcPct val="100000"/>
              </a:lnSpc>
              <a:spcBef>
                <a:spcPts val="0"/>
              </a:spcBef>
              <a:spcAft>
                <a:spcPts val="0"/>
              </a:spcAft>
              <a:buNone/>
            </a:pPr>
            <a:endParaRPr sz="14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None/>
            </a:pPr>
            <a:r>
              <a:rPr lang="en-US" sz="1400" b="1" i="0" u="none" strike="noStrike" cap="none">
                <a:solidFill>
                  <a:srgbClr val="000000"/>
                </a:solidFill>
                <a:latin typeface="Verdana"/>
                <a:ea typeface="Verdana"/>
                <a:cs typeface="Verdana"/>
                <a:sym typeface="Verdana"/>
              </a:rPr>
              <a:t>Refined Objective: </a:t>
            </a:r>
            <a:r>
              <a:rPr lang="en-US">
                <a:latin typeface="Verdana"/>
                <a:ea typeface="Verdana"/>
                <a:cs typeface="Verdana"/>
                <a:sym typeface="Verdana"/>
              </a:rPr>
              <a:t>To develop and evaluate advanced Multi-Object Tracking (MOT) algorithms capable of accurately tracking vehicles in complex traffic scenarios, addressing challenges related to nonlinear motion, high speeds, occlusions, and cluttered backgrounds, thereby improving the safety and effectiveness of autonomous driving and traffic monitoring systems</a:t>
            </a:r>
            <a:endParaRPr/>
          </a:p>
          <a:p>
            <a:pPr marL="0" marR="0" lvl="0" indent="0" algn="l" rtl="0">
              <a:lnSpc>
                <a:spcPct val="100000"/>
              </a:lnSpc>
              <a:spcBef>
                <a:spcPts val="0"/>
              </a:spcBef>
              <a:spcAft>
                <a:spcPts val="0"/>
              </a:spcAft>
              <a:buNone/>
            </a:pPr>
            <a:endParaRPr sz="1400" b="0" i="0" u="none" strike="noStrike" cap="none">
              <a:solidFill>
                <a:srgbClr val="000000"/>
              </a:solidFill>
              <a:latin typeface="Verdana"/>
              <a:ea typeface="Verdana"/>
              <a:cs typeface="Verdana"/>
              <a:sym typeface="Verdan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DF747F9-6644-39BA-6DC2-681F18D4F2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pic>
        <p:nvPicPr>
          <p:cNvPr id="1026" name="Picture 2" descr="Screenshot 2024-01-18 214528">
            <a:extLst>
              <a:ext uri="{FF2B5EF4-FFF2-40B4-BE49-F238E27FC236}">
                <a16:creationId xmlns:a16="http://schemas.microsoft.com/office/drawing/2014/main" id="{B4481FC0-61CA-D67A-1D6D-BE34C8EAC9EE}"/>
              </a:ext>
            </a:extLst>
          </p:cNvPr>
          <p:cNvPicPr>
            <a:picLocks noGrp="1" noChangeAspect="1" noChangeArrowheads="1"/>
          </p:cNvPicPr>
          <p:nvPr>
            <p:ph type="pic" idx="2"/>
          </p:nvPr>
        </p:nvPicPr>
        <p:blipFill>
          <a:blip r:embed="rId2">
            <a:extLst>
              <a:ext uri="{28A0092B-C50C-407E-A947-70E740481C1C}">
                <a14:useLocalDpi xmlns:a14="http://schemas.microsoft.com/office/drawing/2010/main" val="0"/>
              </a:ext>
            </a:extLst>
          </a:blip>
          <a:srcRect/>
          <a:stretch>
            <a:fillRect/>
          </a:stretch>
        </p:blipFill>
        <p:spPr bwMode="auto">
          <a:xfrm>
            <a:off x="2271251" y="1450258"/>
            <a:ext cx="8101782" cy="45572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348ADDC-E58F-6336-A4AE-2D5A4B25B163}"/>
              </a:ext>
            </a:extLst>
          </p:cNvPr>
          <p:cNvSpPr txBox="1"/>
          <p:nvPr/>
        </p:nvSpPr>
        <p:spPr>
          <a:xfrm>
            <a:off x="2123767" y="589935"/>
            <a:ext cx="4286866" cy="1077218"/>
          </a:xfrm>
          <a:prstGeom prst="rect">
            <a:avLst/>
          </a:prstGeom>
          <a:noFill/>
        </p:spPr>
        <p:txBody>
          <a:bodyPr wrap="square" rtlCol="0">
            <a:spAutoFit/>
          </a:bodyPr>
          <a:lstStyle/>
          <a:p>
            <a:r>
              <a:rPr lang="en-US" sz="3200" b="1" i="0" u="none" strike="noStrike" cap="none" dirty="0">
                <a:solidFill>
                  <a:srgbClr val="000000"/>
                </a:solidFill>
                <a:latin typeface="Montserrat"/>
                <a:ea typeface="Montserrat"/>
                <a:cs typeface="Montserrat"/>
                <a:sym typeface="Montserrat"/>
              </a:rPr>
              <a:t>OUTPUT</a:t>
            </a:r>
            <a:endParaRPr lang="en-US" sz="1800" b="0" i="0" u="none" strike="noStrike" cap="none" dirty="0">
              <a:solidFill>
                <a:srgbClr val="000000"/>
              </a:solidFill>
              <a:latin typeface="Arial"/>
              <a:ea typeface="Arial"/>
              <a:cs typeface="Arial"/>
              <a:sym typeface="Arial"/>
            </a:endParaRPr>
          </a:p>
          <a:p>
            <a:endParaRPr lang="en-IN" sz="3200" dirty="0"/>
          </a:p>
        </p:txBody>
      </p:sp>
    </p:spTree>
    <p:extLst>
      <p:ext uri="{BB962C8B-B14F-4D97-AF65-F5344CB8AC3E}">
        <p14:creationId xmlns:p14="http://schemas.microsoft.com/office/powerpoint/2010/main" val="4004771195"/>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TotalTime>
  <Words>937</Words>
  <Application>Microsoft Office PowerPoint</Application>
  <PresentationFormat>Widescreen</PresentationFormat>
  <Paragraphs>136</Paragraphs>
  <Slides>12</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Times New Roman</vt:lpstr>
      <vt:lpstr>Roboto</vt:lpstr>
      <vt:lpstr>Fira Sans Extra Condensed Medium</vt:lpstr>
      <vt:lpstr>Arial</vt:lpstr>
      <vt:lpstr>Verdana</vt:lpstr>
      <vt:lpstr>Montserrat</vt:lpstr>
      <vt:lpstr>Montserrat Medium</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Aisswaria Zacharias</dc:creator>
  <cp:lastModifiedBy>ANIL KUMAR</cp:lastModifiedBy>
  <cp:revision>6</cp:revision>
  <dcterms:created xsi:type="dcterms:W3CDTF">2021-01-07T12:40:50Z</dcterms:created>
  <dcterms:modified xsi:type="dcterms:W3CDTF">2024-10-17T16:39:15Z</dcterms:modified>
</cp:coreProperties>
</file>